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5"/>
  </p:notesMasterIdLst>
  <p:sldIdLst>
    <p:sldId id="257" r:id="rId2"/>
    <p:sldId id="414" r:id="rId3"/>
    <p:sldId id="894" r:id="rId4"/>
    <p:sldId id="397" r:id="rId5"/>
    <p:sldId id="646" r:id="rId6"/>
    <p:sldId id="647" r:id="rId7"/>
    <p:sldId id="836" r:id="rId8"/>
    <p:sldId id="838" r:id="rId9"/>
    <p:sldId id="895" r:id="rId10"/>
    <p:sldId id="756" r:id="rId11"/>
    <p:sldId id="757" r:id="rId12"/>
    <p:sldId id="758" r:id="rId13"/>
    <p:sldId id="568" r:id="rId14"/>
    <p:sldId id="569" r:id="rId15"/>
    <p:sldId id="570" r:id="rId16"/>
    <p:sldId id="637" r:id="rId17"/>
    <p:sldId id="638" r:id="rId18"/>
    <p:sldId id="571" r:id="rId19"/>
    <p:sldId id="639" r:id="rId20"/>
    <p:sldId id="572" r:id="rId21"/>
    <p:sldId id="573" r:id="rId22"/>
    <p:sldId id="574" r:id="rId23"/>
    <p:sldId id="575" r:id="rId24"/>
    <p:sldId id="582" r:id="rId25"/>
    <p:sldId id="583" r:id="rId26"/>
    <p:sldId id="584" r:id="rId27"/>
    <p:sldId id="585" r:id="rId28"/>
    <p:sldId id="586" r:id="rId29"/>
    <p:sldId id="587" r:id="rId30"/>
    <p:sldId id="588" r:id="rId31"/>
    <p:sldId id="589" r:id="rId32"/>
    <p:sldId id="591" r:id="rId33"/>
    <p:sldId id="595" r:id="rId34"/>
    <p:sldId id="596" r:id="rId35"/>
    <p:sldId id="657" r:id="rId36"/>
    <p:sldId id="601" r:id="rId37"/>
    <p:sldId id="602" r:id="rId38"/>
    <p:sldId id="603" r:id="rId39"/>
    <p:sldId id="605" r:id="rId40"/>
    <p:sldId id="839" r:id="rId41"/>
    <p:sldId id="840" r:id="rId42"/>
    <p:sldId id="841" r:id="rId43"/>
    <p:sldId id="842" r:id="rId44"/>
    <p:sldId id="843" r:id="rId45"/>
    <p:sldId id="617" r:id="rId46"/>
    <p:sldId id="614" r:id="rId47"/>
    <p:sldId id="615" r:id="rId48"/>
    <p:sldId id="616" r:id="rId49"/>
    <p:sldId id="618" r:id="rId50"/>
    <p:sldId id="619" r:id="rId51"/>
    <p:sldId id="620" r:id="rId52"/>
    <p:sldId id="621" r:id="rId53"/>
    <p:sldId id="622" r:id="rId54"/>
    <p:sldId id="623" r:id="rId55"/>
    <p:sldId id="640" r:id="rId56"/>
    <p:sldId id="759" r:id="rId57"/>
    <p:sldId id="760" r:id="rId58"/>
    <p:sldId id="641" r:id="rId59"/>
    <p:sldId id="896" r:id="rId60"/>
    <p:sldId id="897" r:id="rId61"/>
    <p:sldId id="898" r:id="rId62"/>
    <p:sldId id="899" r:id="rId63"/>
    <p:sldId id="900" r:id="rId64"/>
    <p:sldId id="901" r:id="rId65"/>
    <p:sldId id="902" r:id="rId66"/>
    <p:sldId id="658" r:id="rId67"/>
    <p:sldId id="643" r:id="rId68"/>
    <p:sldId id="763" r:id="rId69"/>
    <p:sldId id="764" r:id="rId70"/>
    <p:sldId id="835" r:id="rId71"/>
    <p:sldId id="903" r:id="rId72"/>
    <p:sldId id="904" r:id="rId73"/>
    <p:sldId id="905" r:id="rId74"/>
    <p:sldId id="906" r:id="rId75"/>
    <p:sldId id="907" r:id="rId76"/>
    <p:sldId id="908" r:id="rId77"/>
    <p:sldId id="909" r:id="rId78"/>
    <p:sldId id="910" r:id="rId79"/>
    <p:sldId id="911" r:id="rId80"/>
    <p:sldId id="912" r:id="rId81"/>
    <p:sldId id="913" r:id="rId82"/>
    <p:sldId id="914" r:id="rId83"/>
    <p:sldId id="844" r:id="rId8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5" userDrawn="1">
          <p15:clr>
            <a:srgbClr val="A4A3A4"/>
          </p15:clr>
        </p15:guide>
        <p15:guide id="2" pos="28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2" d="100"/>
          <a:sy n="82" d="100"/>
        </p:scale>
        <p:origin x="1402" y="67"/>
      </p:cViewPr>
      <p:guideLst>
        <p:guide orient="horz" pos="2155"/>
        <p:guide pos="288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1#1">
  <dgm:title val=""/>
  <dgm:desc val=""/>
  <dgm:catLst>
    <dgm:cat type="accent5" pri="11100"/>
  </dgm:catLst>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0DC50F8-8111-4C46-8C99-CA6EA5D1C2BE}" type="doc">
      <dgm:prSet loTypeId="urn:microsoft.com/office/officeart/2005/8/layout/cycle3#1" loCatId="cycle" qsTypeId="urn:microsoft.com/office/officeart/2005/8/quickstyle/simple1#1" qsCatId="simple" csTypeId="urn:microsoft.com/office/officeart/2005/8/colors/accent5_1#1" csCatId="accent5" phldr="1"/>
      <dgm:spPr/>
      <dgm:t>
        <a:bodyPr/>
        <a:lstStyle/>
        <a:p>
          <a:endParaRPr lang="en-US"/>
        </a:p>
      </dgm:t>
    </dgm:pt>
    <dgm:pt modelId="{F9F768A6-BB20-4881-BDFD-ECF21D1991CD}">
      <dgm:prSet phldrT="[Text]" phldr="0" custT="1"/>
      <dgm:spPr/>
      <dgm:t>
        <a:bodyPr vert="horz" wrap="square"/>
        <a:lstStyle/>
        <a:p>
          <a:pPr>
            <a:lnSpc>
              <a:spcPct val="100000"/>
            </a:lnSpc>
            <a:spcBef>
              <a:spcPct val="0"/>
            </a:spcBef>
            <a:spcAft>
              <a:spcPct val="35000"/>
            </a:spcAft>
          </a:pPr>
          <a:r>
            <a:rPr sz="1000" smtClean="0"/>
            <a:t>Radiotherapy technique, dose, number and size of radiation fields, fractionation, radiotolerance of healthy tissue</a:t>
          </a:r>
        </a:p>
      </dgm:t>
    </dgm:pt>
    <dgm:pt modelId="{31017F74-D922-4B25-8A67-E15E5C17763F}" type="parTrans" cxnId="{A2F8A9D8-BDC4-4A9E-AF49-FB42540014DF}">
      <dgm:prSet/>
      <dgm:spPr/>
      <dgm:t>
        <a:bodyPr/>
        <a:lstStyle/>
        <a:p>
          <a:endParaRPr lang="en-US"/>
        </a:p>
      </dgm:t>
    </dgm:pt>
    <dgm:pt modelId="{C86C69C2-3058-4B64-92FE-E4764BC6A663}" type="sibTrans" cxnId="{A2F8A9D8-BDC4-4A9E-AF49-FB42540014DF}">
      <dgm:prSet/>
      <dgm:spPr/>
      <dgm:t>
        <a:bodyPr/>
        <a:lstStyle/>
        <a:p>
          <a:endParaRPr lang="en-US"/>
        </a:p>
      </dgm:t>
    </dgm:pt>
    <dgm:pt modelId="{5C1E3E0A-ABED-4900-9CB7-2AACBCC17285}">
      <dgm:prSet phldrT="[Text]" phldr="0" custT="1"/>
      <dgm:spPr/>
      <dgm:t>
        <a:bodyPr vert="horz" wrap="square"/>
        <a:lstStyle/>
        <a:p>
          <a:pPr>
            <a:lnSpc>
              <a:spcPct val="100000"/>
            </a:lnSpc>
            <a:spcBef>
              <a:spcPct val="0"/>
            </a:spcBef>
            <a:spcAft>
              <a:spcPct val="35000"/>
            </a:spcAft>
          </a:pPr>
          <a:r>
            <a:rPr lang="sr-Cyrl-RS" sz="1000" dirty="0" smtClean="0"/>
            <a:t>Individual characteristics of the organism, age, ethnicity</a:t>
          </a:r>
        </a:p>
      </dgm:t>
    </dgm:pt>
    <dgm:pt modelId="{754D895F-633E-49EB-8ADC-EB6F020F43CC}" type="parTrans" cxnId="{6D04EF7B-9964-4254-A2CD-DA6552CE3AD5}">
      <dgm:prSet/>
      <dgm:spPr/>
      <dgm:t>
        <a:bodyPr/>
        <a:lstStyle/>
        <a:p>
          <a:endParaRPr lang="en-US"/>
        </a:p>
      </dgm:t>
    </dgm:pt>
    <dgm:pt modelId="{92466644-DFD2-42EF-A49A-BF67081AA21F}" type="sibTrans" cxnId="{6D04EF7B-9964-4254-A2CD-DA6552CE3AD5}">
      <dgm:prSet/>
      <dgm:spPr/>
      <dgm:t>
        <a:bodyPr/>
        <a:lstStyle/>
        <a:p>
          <a:endParaRPr lang="en-US"/>
        </a:p>
      </dgm:t>
    </dgm:pt>
    <dgm:pt modelId="{D9424974-DC69-4FC9-B2A4-BD26E29D6FB7}">
      <dgm:prSet phldr="0" custT="1"/>
      <dgm:spPr/>
      <dgm:t>
        <a:bodyPr vert="horz" wrap="square"/>
        <a:lstStyle/>
        <a:p>
          <a:pPr>
            <a:lnSpc>
              <a:spcPct val="100000"/>
            </a:lnSpc>
            <a:spcBef>
              <a:spcPct val="0"/>
            </a:spcBef>
            <a:spcAft>
              <a:spcPct val="35000"/>
            </a:spcAft>
          </a:pPr>
          <a:r>
            <a:rPr lang="sr-Cyrl-RS" sz="1000" dirty="0" smtClean="0"/>
            <a:t>Lifestyle, habits</a:t>
          </a:r>
        </a:p>
      </dgm:t>
    </dgm:pt>
    <dgm:pt modelId="{0FEB1D7D-3D7F-4B58-B25D-1D533E87EEE1}" type="parTrans" cxnId="{1B821365-4A42-4DF9-A777-8A64616BE0DA}">
      <dgm:prSet/>
      <dgm:spPr/>
      <dgm:t>
        <a:bodyPr/>
        <a:lstStyle/>
        <a:p>
          <a:endParaRPr lang="en-US"/>
        </a:p>
      </dgm:t>
    </dgm:pt>
    <dgm:pt modelId="{AFE7E584-7107-422D-B050-861B86C6F47E}" type="sibTrans" cxnId="{1B821365-4A42-4DF9-A777-8A64616BE0DA}">
      <dgm:prSet/>
      <dgm:spPr/>
      <dgm:t>
        <a:bodyPr/>
        <a:lstStyle/>
        <a:p>
          <a:endParaRPr lang="en-US"/>
        </a:p>
      </dgm:t>
    </dgm:pt>
    <dgm:pt modelId="{528B1367-89E9-493C-A834-C8A031D40EFC}">
      <dgm:prSet phldrT="[Text]" phldr="0" custT="1"/>
      <dgm:spPr/>
      <dgm:t>
        <a:bodyPr vert="horz" wrap="square"/>
        <a:lstStyle/>
        <a:p>
          <a:pPr>
            <a:lnSpc>
              <a:spcPct val="100000"/>
            </a:lnSpc>
            <a:spcBef>
              <a:spcPct val="0"/>
            </a:spcBef>
            <a:spcAft>
              <a:spcPct val="35000"/>
            </a:spcAft>
          </a:pPr>
          <a:r>
            <a:rPr lang="en-US" altLang="sr-Cyrl-RS" sz="1000" dirty="0" smtClean="0"/>
            <a:t>Persolnal non-oncological therapy</a:t>
          </a:r>
        </a:p>
      </dgm:t>
    </dgm:pt>
    <dgm:pt modelId="{5D320AA0-4B5D-4D8F-9662-FA8071AE522B}" type="parTrans" cxnId="{F770D921-640F-4B7B-AB4F-AC9F4AE60550}">
      <dgm:prSet/>
      <dgm:spPr/>
      <dgm:t>
        <a:bodyPr/>
        <a:lstStyle/>
        <a:p>
          <a:endParaRPr lang="en-US"/>
        </a:p>
      </dgm:t>
    </dgm:pt>
    <dgm:pt modelId="{6B1B8FCC-BADC-495C-BB27-28171319FBD7}" type="sibTrans" cxnId="{F770D921-640F-4B7B-AB4F-AC9F4AE60550}">
      <dgm:prSet/>
      <dgm:spPr/>
      <dgm:t>
        <a:bodyPr/>
        <a:lstStyle/>
        <a:p>
          <a:endParaRPr lang="en-US"/>
        </a:p>
      </dgm:t>
    </dgm:pt>
    <dgm:pt modelId="{3DF32088-6BE9-485D-9C7E-541DF08D49B0}">
      <dgm:prSet phldrT="[Text]" phldr="0" custT="1"/>
      <dgm:spPr/>
      <dgm:t>
        <a:bodyPr vert="horz" wrap="square"/>
        <a:lstStyle/>
        <a:p>
          <a:pPr>
            <a:lnSpc>
              <a:spcPct val="100000"/>
            </a:lnSpc>
            <a:spcBef>
              <a:spcPct val="0"/>
            </a:spcBef>
            <a:spcAft>
              <a:spcPct val="35000"/>
            </a:spcAft>
          </a:pPr>
          <a:r>
            <a:rPr lang="sr-Cyrl-RS" sz="1000" dirty="0" smtClean="0"/>
            <a:t>Comorbidities</a:t>
          </a:r>
        </a:p>
      </dgm:t>
    </dgm:pt>
    <dgm:pt modelId="{FEDA165A-7F91-43A7-BC5F-7B5E4C26457A}" type="parTrans" cxnId="{D79E56F3-2675-4A62-A443-BB408DD3B849}">
      <dgm:prSet/>
      <dgm:spPr/>
      <dgm:t>
        <a:bodyPr/>
        <a:lstStyle/>
        <a:p>
          <a:endParaRPr lang="en-US"/>
        </a:p>
      </dgm:t>
    </dgm:pt>
    <dgm:pt modelId="{7FA922C5-F270-4DD7-888A-B9F4F24F933C}" type="sibTrans" cxnId="{D79E56F3-2675-4A62-A443-BB408DD3B849}">
      <dgm:prSet/>
      <dgm:spPr/>
      <dgm:t>
        <a:bodyPr/>
        <a:lstStyle/>
        <a:p>
          <a:endParaRPr lang="en-US"/>
        </a:p>
      </dgm:t>
    </dgm:pt>
    <dgm:pt modelId="{D46636E9-298B-4B73-B362-C65641B407A5}">
      <dgm:prSet phldrT="[Text]" phldr="0" custT="1"/>
      <dgm:spPr/>
      <dgm:t>
        <a:bodyPr vert="horz" wrap="square"/>
        <a:lstStyle/>
        <a:p>
          <a:pPr>
            <a:lnSpc>
              <a:spcPct val="100000"/>
            </a:lnSpc>
            <a:spcBef>
              <a:spcPct val="0"/>
            </a:spcBef>
            <a:spcAft>
              <a:spcPct val="35000"/>
            </a:spcAft>
          </a:pPr>
          <a:r>
            <a:rPr lang="sr-Cyrl-RS" sz="1000" dirty="0" smtClean="0"/>
            <a:t>Previous surgical interventions</a:t>
          </a:r>
        </a:p>
      </dgm:t>
    </dgm:pt>
    <dgm:pt modelId="{8970541F-22EE-478D-BE86-727BAB31EEED}" type="parTrans" cxnId="{56E62C2F-C96D-4D41-99E2-F37552F4EBAD}">
      <dgm:prSet/>
      <dgm:spPr/>
      <dgm:t>
        <a:bodyPr/>
        <a:lstStyle/>
        <a:p>
          <a:endParaRPr lang="en-US"/>
        </a:p>
      </dgm:t>
    </dgm:pt>
    <dgm:pt modelId="{74474325-EAE9-4EAD-8604-41B3BB65F1DC}" type="sibTrans" cxnId="{56E62C2F-C96D-4D41-99E2-F37552F4EBAD}">
      <dgm:prSet/>
      <dgm:spPr/>
      <dgm:t>
        <a:bodyPr/>
        <a:lstStyle/>
        <a:p>
          <a:endParaRPr lang="en-US"/>
        </a:p>
      </dgm:t>
    </dgm:pt>
    <dgm:pt modelId="{47EA5D00-5DBC-467C-BFFC-9BB2F6A4CB0F}">
      <dgm:prSet phldrT="[Text]" phldr="0" custT="1"/>
      <dgm:spPr/>
      <dgm:t>
        <a:bodyPr vert="horz" wrap="square"/>
        <a:lstStyle/>
        <a:p>
          <a:pPr>
            <a:lnSpc>
              <a:spcPct val="100000"/>
            </a:lnSpc>
            <a:spcBef>
              <a:spcPct val="0"/>
            </a:spcBef>
            <a:spcAft>
              <a:spcPct val="35000"/>
            </a:spcAft>
          </a:pPr>
          <a:r>
            <a:rPr lang="sr-Cyrl-RS" sz="1000" dirty="0" smtClean="0"/>
            <a:t>Availability of medical care during treatment</a:t>
          </a:r>
        </a:p>
      </dgm:t>
    </dgm:pt>
    <dgm:pt modelId="{1FC7C60F-887D-4EFE-B363-BFFBADA30680}" type="parTrans" cxnId="{E0D41A46-026C-4DFD-869A-ABEA30DE0527}">
      <dgm:prSet/>
      <dgm:spPr/>
      <dgm:t>
        <a:bodyPr/>
        <a:lstStyle/>
        <a:p>
          <a:endParaRPr lang="en-US"/>
        </a:p>
      </dgm:t>
    </dgm:pt>
    <dgm:pt modelId="{7BB5247B-B0CB-4BD1-B129-27AB2496EB42}" type="sibTrans" cxnId="{E0D41A46-026C-4DFD-869A-ABEA30DE0527}">
      <dgm:prSet/>
      <dgm:spPr/>
      <dgm:t>
        <a:bodyPr/>
        <a:lstStyle/>
        <a:p>
          <a:endParaRPr lang="en-US"/>
        </a:p>
      </dgm:t>
    </dgm:pt>
    <dgm:pt modelId="{0EFFA8E2-AE68-404C-93A1-DFC7F3B448C0}">
      <dgm:prSet phldrT="[Text]" phldr="0" custT="1"/>
      <dgm:spPr/>
      <dgm:t>
        <a:bodyPr vert="horz" wrap="square"/>
        <a:lstStyle/>
        <a:p>
          <a:pPr>
            <a:lnSpc>
              <a:spcPct val="100000"/>
            </a:lnSpc>
            <a:spcBef>
              <a:spcPct val="0"/>
            </a:spcBef>
            <a:spcAft>
              <a:spcPct val="35000"/>
            </a:spcAft>
          </a:pPr>
          <a:r>
            <a:rPr lang="sr-Cyrl-RS" sz="1000" dirty="0" smtClean="0"/>
            <a:t>Combining treatment regimens (radiotherapy and chemotherapy, radiotherapy and immunotherapy, radiotherapy and surgery</a:t>
          </a:r>
        </a:p>
      </dgm:t>
    </dgm:pt>
    <dgm:pt modelId="{315FF855-88C9-4111-B3B7-86BD56F0B326}" type="parTrans" cxnId="{97C82EBC-4977-4D7B-9C17-AE07903352A0}">
      <dgm:prSet/>
      <dgm:spPr/>
      <dgm:t>
        <a:bodyPr/>
        <a:lstStyle/>
        <a:p>
          <a:endParaRPr lang="en-US"/>
        </a:p>
      </dgm:t>
    </dgm:pt>
    <dgm:pt modelId="{C4043C56-2521-4863-B6E3-E5D78C69F239}" type="sibTrans" cxnId="{97C82EBC-4977-4D7B-9C17-AE07903352A0}">
      <dgm:prSet/>
      <dgm:spPr/>
      <dgm:t>
        <a:bodyPr/>
        <a:lstStyle/>
        <a:p>
          <a:endParaRPr lang="en-US"/>
        </a:p>
      </dgm:t>
    </dgm:pt>
    <dgm:pt modelId="{F4F1E6A6-B042-475A-A316-745F397323A9}" type="pres">
      <dgm:prSet presAssocID="{A0DC50F8-8111-4C46-8C99-CA6EA5D1C2BE}" presName="Name0" presStyleCnt="0">
        <dgm:presLayoutVars>
          <dgm:dir/>
          <dgm:resizeHandles val="exact"/>
        </dgm:presLayoutVars>
      </dgm:prSet>
      <dgm:spPr/>
      <dgm:t>
        <a:bodyPr/>
        <a:lstStyle/>
        <a:p>
          <a:endParaRPr lang="en-US"/>
        </a:p>
      </dgm:t>
    </dgm:pt>
    <dgm:pt modelId="{58F20D3D-3B12-44CE-9B9B-859DE411DA98}" type="pres">
      <dgm:prSet presAssocID="{A0DC50F8-8111-4C46-8C99-CA6EA5D1C2BE}" presName="cycle" presStyleCnt="0"/>
      <dgm:spPr/>
    </dgm:pt>
    <dgm:pt modelId="{B3A3867D-9A06-4398-80AD-ED8D73D94375}" type="pres">
      <dgm:prSet presAssocID="{F9F768A6-BB20-4881-BDFD-ECF21D1991CD}" presName="nodeFirstNode" presStyleLbl="node1" presStyleIdx="0" presStyleCnt="8" custScaleY="203419">
        <dgm:presLayoutVars>
          <dgm:bulletEnabled val="1"/>
        </dgm:presLayoutVars>
      </dgm:prSet>
      <dgm:spPr/>
      <dgm:t>
        <a:bodyPr/>
        <a:lstStyle/>
        <a:p>
          <a:endParaRPr lang="en-US"/>
        </a:p>
      </dgm:t>
    </dgm:pt>
    <dgm:pt modelId="{3D0563C7-AE1F-4ABB-BF08-5708E32A19B6}" type="pres">
      <dgm:prSet presAssocID="{C86C69C2-3058-4B64-92FE-E4764BC6A663}" presName="sibTransFirstNode" presStyleLbl="bgShp" presStyleIdx="0" presStyleCnt="1"/>
      <dgm:spPr/>
      <dgm:t>
        <a:bodyPr/>
        <a:lstStyle/>
        <a:p>
          <a:endParaRPr lang="en-US"/>
        </a:p>
      </dgm:t>
    </dgm:pt>
    <dgm:pt modelId="{5CEF6E72-D685-449E-8E11-9FC2D951ADDF}" type="pres">
      <dgm:prSet presAssocID="{5C1E3E0A-ABED-4900-9CB7-2AACBCC17285}" presName="nodeFollowingNodes" presStyleLbl="node1" presStyleIdx="1" presStyleCnt="8" custRadScaleRad="107839" custRadScaleInc="4908">
        <dgm:presLayoutVars>
          <dgm:bulletEnabled val="1"/>
        </dgm:presLayoutVars>
      </dgm:prSet>
      <dgm:spPr/>
      <dgm:t>
        <a:bodyPr/>
        <a:lstStyle/>
        <a:p>
          <a:endParaRPr lang="en-US"/>
        </a:p>
      </dgm:t>
    </dgm:pt>
    <dgm:pt modelId="{30B6DDD8-926E-4AF2-A205-577202A39454}" type="pres">
      <dgm:prSet presAssocID="{D9424974-DC69-4FC9-B2A4-BD26E29D6FB7}" presName="nodeFollowingNodes" presStyleLbl="node1" presStyleIdx="2" presStyleCnt="8" custRadScaleRad="96585" custRadScaleInc="-12918">
        <dgm:presLayoutVars>
          <dgm:bulletEnabled val="1"/>
        </dgm:presLayoutVars>
      </dgm:prSet>
      <dgm:spPr/>
      <dgm:t>
        <a:bodyPr/>
        <a:lstStyle/>
        <a:p>
          <a:endParaRPr lang="en-US"/>
        </a:p>
      </dgm:t>
    </dgm:pt>
    <dgm:pt modelId="{A1B84EBF-284F-435F-A3C6-37091059359A}" type="pres">
      <dgm:prSet presAssocID="{528B1367-89E9-493C-A834-C8A031D40EFC}" presName="nodeFollowingNodes" presStyleLbl="node1" presStyleIdx="3" presStyleCnt="8" custRadScaleRad="95864" custRadScaleInc="-35156">
        <dgm:presLayoutVars>
          <dgm:bulletEnabled val="1"/>
        </dgm:presLayoutVars>
      </dgm:prSet>
      <dgm:spPr/>
      <dgm:t>
        <a:bodyPr/>
        <a:lstStyle/>
        <a:p>
          <a:endParaRPr lang="en-US"/>
        </a:p>
      </dgm:t>
    </dgm:pt>
    <dgm:pt modelId="{A3F9EDA3-3159-4431-91BA-D9CC87292771}" type="pres">
      <dgm:prSet presAssocID="{3DF32088-6BE9-485D-9C7E-541DF08D49B0}" presName="nodeFollowingNodes" presStyleLbl="node1" presStyleIdx="4" presStyleCnt="8" custRadScaleRad="87815" custRadScaleInc="-9628">
        <dgm:presLayoutVars>
          <dgm:bulletEnabled val="1"/>
        </dgm:presLayoutVars>
      </dgm:prSet>
      <dgm:spPr/>
      <dgm:t>
        <a:bodyPr/>
        <a:lstStyle/>
        <a:p>
          <a:endParaRPr lang="en-US"/>
        </a:p>
      </dgm:t>
    </dgm:pt>
    <dgm:pt modelId="{E6F5D401-A753-4D9F-9517-BA351BB51E87}" type="pres">
      <dgm:prSet presAssocID="{D46636E9-298B-4B73-B362-C65641B407A5}" presName="nodeFollowingNodes" presStyleLbl="node1" presStyleIdx="5" presStyleCnt="8" custRadScaleRad="90789" custRadScaleInc="14974">
        <dgm:presLayoutVars>
          <dgm:bulletEnabled val="1"/>
        </dgm:presLayoutVars>
      </dgm:prSet>
      <dgm:spPr/>
      <dgm:t>
        <a:bodyPr/>
        <a:lstStyle/>
        <a:p>
          <a:endParaRPr lang="en-US"/>
        </a:p>
      </dgm:t>
    </dgm:pt>
    <dgm:pt modelId="{BFAD5696-9328-4172-817D-83CFDC0D6068}" type="pres">
      <dgm:prSet presAssocID="{47EA5D00-5DBC-467C-BFFC-9BB2F6A4CB0F}" presName="nodeFollowingNodes" presStyleLbl="node1" presStyleIdx="6" presStyleCnt="8">
        <dgm:presLayoutVars>
          <dgm:bulletEnabled val="1"/>
        </dgm:presLayoutVars>
      </dgm:prSet>
      <dgm:spPr/>
      <dgm:t>
        <a:bodyPr/>
        <a:lstStyle/>
        <a:p>
          <a:endParaRPr lang="en-US"/>
        </a:p>
      </dgm:t>
    </dgm:pt>
    <dgm:pt modelId="{E6D3A58F-A40A-4EC1-88B0-B2CFFCF5E139}" type="pres">
      <dgm:prSet presAssocID="{0EFFA8E2-AE68-404C-93A1-DFC7F3B448C0}" presName="nodeFollowingNodes" presStyleLbl="node1" presStyleIdx="7" presStyleCnt="8" custScaleY="201254" custRadScaleRad="109746" custRadScaleInc="-22116">
        <dgm:presLayoutVars>
          <dgm:bulletEnabled val="1"/>
        </dgm:presLayoutVars>
      </dgm:prSet>
      <dgm:spPr/>
      <dgm:t>
        <a:bodyPr/>
        <a:lstStyle/>
        <a:p>
          <a:endParaRPr lang="en-US"/>
        </a:p>
      </dgm:t>
    </dgm:pt>
  </dgm:ptLst>
  <dgm:cxnLst>
    <dgm:cxn modelId="{66241195-C747-4BC8-BBDA-479C4543D8EF}" type="presOf" srcId="{A0DC50F8-8111-4C46-8C99-CA6EA5D1C2BE}" destId="{F4F1E6A6-B042-475A-A316-745F397323A9}" srcOrd="0" destOrd="0" presId="urn:microsoft.com/office/officeart/2005/8/layout/cycle3#1"/>
    <dgm:cxn modelId="{A2F8A9D8-BDC4-4A9E-AF49-FB42540014DF}" srcId="{A0DC50F8-8111-4C46-8C99-CA6EA5D1C2BE}" destId="{F9F768A6-BB20-4881-BDFD-ECF21D1991CD}" srcOrd="0" destOrd="0" parTransId="{31017F74-D922-4B25-8A67-E15E5C17763F}" sibTransId="{C86C69C2-3058-4B64-92FE-E4764BC6A663}"/>
    <dgm:cxn modelId="{F770D921-640F-4B7B-AB4F-AC9F4AE60550}" srcId="{A0DC50F8-8111-4C46-8C99-CA6EA5D1C2BE}" destId="{528B1367-89E9-493C-A834-C8A031D40EFC}" srcOrd="3" destOrd="0" parTransId="{5D320AA0-4B5D-4D8F-9662-FA8071AE522B}" sibTransId="{6B1B8FCC-BADC-495C-BB27-28171319FBD7}"/>
    <dgm:cxn modelId="{D201053D-14B9-45E2-891F-AACCA741376D}" type="presOf" srcId="{5C1E3E0A-ABED-4900-9CB7-2AACBCC17285}" destId="{5CEF6E72-D685-449E-8E11-9FC2D951ADDF}" srcOrd="0" destOrd="0" presId="urn:microsoft.com/office/officeart/2005/8/layout/cycle3#1"/>
    <dgm:cxn modelId="{76B6A757-FB70-4C66-93F6-270EEFC8FCF5}" type="presOf" srcId="{F9F768A6-BB20-4881-BDFD-ECF21D1991CD}" destId="{B3A3867D-9A06-4398-80AD-ED8D73D94375}" srcOrd="0" destOrd="0" presId="urn:microsoft.com/office/officeart/2005/8/layout/cycle3#1"/>
    <dgm:cxn modelId="{D79E56F3-2675-4A62-A443-BB408DD3B849}" srcId="{A0DC50F8-8111-4C46-8C99-CA6EA5D1C2BE}" destId="{3DF32088-6BE9-485D-9C7E-541DF08D49B0}" srcOrd="4" destOrd="0" parTransId="{FEDA165A-7F91-43A7-BC5F-7B5E4C26457A}" sibTransId="{7FA922C5-F270-4DD7-888A-B9F4F24F933C}"/>
    <dgm:cxn modelId="{56E62C2F-C96D-4D41-99E2-F37552F4EBAD}" srcId="{A0DC50F8-8111-4C46-8C99-CA6EA5D1C2BE}" destId="{D46636E9-298B-4B73-B362-C65641B407A5}" srcOrd="5" destOrd="0" parTransId="{8970541F-22EE-478D-BE86-727BAB31EEED}" sibTransId="{74474325-EAE9-4EAD-8604-41B3BB65F1DC}"/>
    <dgm:cxn modelId="{6F30401A-845B-4437-8E72-DF75197F8999}" type="presOf" srcId="{0EFFA8E2-AE68-404C-93A1-DFC7F3B448C0}" destId="{E6D3A58F-A40A-4EC1-88B0-B2CFFCF5E139}" srcOrd="0" destOrd="0" presId="urn:microsoft.com/office/officeart/2005/8/layout/cycle3#1"/>
    <dgm:cxn modelId="{9FA48D39-D3A5-48B5-94EE-FEABF6A28E97}" type="presOf" srcId="{D46636E9-298B-4B73-B362-C65641B407A5}" destId="{E6F5D401-A753-4D9F-9517-BA351BB51E87}" srcOrd="0" destOrd="0" presId="urn:microsoft.com/office/officeart/2005/8/layout/cycle3#1"/>
    <dgm:cxn modelId="{E0D41A46-026C-4DFD-869A-ABEA30DE0527}" srcId="{A0DC50F8-8111-4C46-8C99-CA6EA5D1C2BE}" destId="{47EA5D00-5DBC-467C-BFFC-9BB2F6A4CB0F}" srcOrd="6" destOrd="0" parTransId="{1FC7C60F-887D-4EFE-B363-BFFBADA30680}" sibTransId="{7BB5247B-B0CB-4BD1-B129-27AB2496EB42}"/>
    <dgm:cxn modelId="{F79DD49E-05FD-4790-955E-F480FCAC600F}" type="presOf" srcId="{528B1367-89E9-493C-A834-C8A031D40EFC}" destId="{A1B84EBF-284F-435F-A3C6-37091059359A}" srcOrd="0" destOrd="0" presId="urn:microsoft.com/office/officeart/2005/8/layout/cycle3#1"/>
    <dgm:cxn modelId="{1B821365-4A42-4DF9-A777-8A64616BE0DA}" srcId="{A0DC50F8-8111-4C46-8C99-CA6EA5D1C2BE}" destId="{D9424974-DC69-4FC9-B2A4-BD26E29D6FB7}" srcOrd="2" destOrd="0" parTransId="{0FEB1D7D-3D7F-4B58-B25D-1D533E87EEE1}" sibTransId="{AFE7E584-7107-422D-B050-861B86C6F47E}"/>
    <dgm:cxn modelId="{50B20B3E-8B5E-4DBC-B6A7-25F2941001DD}" type="presOf" srcId="{D9424974-DC69-4FC9-B2A4-BD26E29D6FB7}" destId="{30B6DDD8-926E-4AF2-A205-577202A39454}" srcOrd="0" destOrd="0" presId="urn:microsoft.com/office/officeart/2005/8/layout/cycle3#1"/>
    <dgm:cxn modelId="{97C82EBC-4977-4D7B-9C17-AE07903352A0}" srcId="{A0DC50F8-8111-4C46-8C99-CA6EA5D1C2BE}" destId="{0EFFA8E2-AE68-404C-93A1-DFC7F3B448C0}" srcOrd="7" destOrd="0" parTransId="{315FF855-88C9-4111-B3B7-86BD56F0B326}" sibTransId="{C4043C56-2521-4863-B6E3-E5D78C69F239}"/>
    <dgm:cxn modelId="{CE503588-C040-482A-BEAC-E31E191626B2}" type="presOf" srcId="{C86C69C2-3058-4B64-92FE-E4764BC6A663}" destId="{3D0563C7-AE1F-4ABB-BF08-5708E32A19B6}" srcOrd="0" destOrd="0" presId="urn:microsoft.com/office/officeart/2005/8/layout/cycle3#1"/>
    <dgm:cxn modelId="{D504B744-1396-4003-8C46-09D3E0A28AC5}" type="presOf" srcId="{3DF32088-6BE9-485D-9C7E-541DF08D49B0}" destId="{A3F9EDA3-3159-4431-91BA-D9CC87292771}" srcOrd="0" destOrd="0" presId="urn:microsoft.com/office/officeart/2005/8/layout/cycle3#1"/>
    <dgm:cxn modelId="{6D04EF7B-9964-4254-A2CD-DA6552CE3AD5}" srcId="{A0DC50F8-8111-4C46-8C99-CA6EA5D1C2BE}" destId="{5C1E3E0A-ABED-4900-9CB7-2AACBCC17285}" srcOrd="1" destOrd="0" parTransId="{754D895F-633E-49EB-8ADC-EB6F020F43CC}" sibTransId="{92466644-DFD2-42EF-A49A-BF67081AA21F}"/>
    <dgm:cxn modelId="{0F30F2C0-FAFC-4C58-9A58-BDA7C6057B03}" type="presOf" srcId="{47EA5D00-5DBC-467C-BFFC-9BB2F6A4CB0F}" destId="{BFAD5696-9328-4172-817D-83CFDC0D6068}" srcOrd="0" destOrd="0" presId="urn:microsoft.com/office/officeart/2005/8/layout/cycle3#1"/>
    <dgm:cxn modelId="{8F412BCE-D076-4195-90CE-B37878E52B60}" type="presParOf" srcId="{F4F1E6A6-B042-475A-A316-745F397323A9}" destId="{58F20D3D-3B12-44CE-9B9B-859DE411DA98}" srcOrd="0" destOrd="0" presId="urn:microsoft.com/office/officeart/2005/8/layout/cycle3#1"/>
    <dgm:cxn modelId="{FC6ED55D-DFB6-4C00-B65F-E87DCC27760F}" type="presParOf" srcId="{58F20D3D-3B12-44CE-9B9B-859DE411DA98}" destId="{B3A3867D-9A06-4398-80AD-ED8D73D94375}" srcOrd="0" destOrd="0" presId="urn:microsoft.com/office/officeart/2005/8/layout/cycle3#1"/>
    <dgm:cxn modelId="{76D5CAF1-0432-42E0-9E07-732001E13B77}" type="presParOf" srcId="{58F20D3D-3B12-44CE-9B9B-859DE411DA98}" destId="{3D0563C7-AE1F-4ABB-BF08-5708E32A19B6}" srcOrd="1" destOrd="0" presId="urn:microsoft.com/office/officeart/2005/8/layout/cycle3#1"/>
    <dgm:cxn modelId="{C7820F7E-C205-4548-B015-7EBBB8EAA562}" type="presParOf" srcId="{58F20D3D-3B12-44CE-9B9B-859DE411DA98}" destId="{5CEF6E72-D685-449E-8E11-9FC2D951ADDF}" srcOrd="2" destOrd="0" presId="urn:microsoft.com/office/officeart/2005/8/layout/cycle3#1"/>
    <dgm:cxn modelId="{7F51A954-594F-43AE-A9B8-C273697916E4}" type="presParOf" srcId="{58F20D3D-3B12-44CE-9B9B-859DE411DA98}" destId="{30B6DDD8-926E-4AF2-A205-577202A39454}" srcOrd="3" destOrd="0" presId="urn:microsoft.com/office/officeart/2005/8/layout/cycle3#1"/>
    <dgm:cxn modelId="{5F867282-9A77-445A-B2FC-C1B89BA443DC}" type="presParOf" srcId="{58F20D3D-3B12-44CE-9B9B-859DE411DA98}" destId="{A1B84EBF-284F-435F-A3C6-37091059359A}" srcOrd="4" destOrd="0" presId="urn:microsoft.com/office/officeart/2005/8/layout/cycle3#1"/>
    <dgm:cxn modelId="{819D6A73-C57F-4A72-897D-D3AEBCE19E25}" type="presParOf" srcId="{58F20D3D-3B12-44CE-9B9B-859DE411DA98}" destId="{A3F9EDA3-3159-4431-91BA-D9CC87292771}" srcOrd="5" destOrd="0" presId="urn:microsoft.com/office/officeart/2005/8/layout/cycle3#1"/>
    <dgm:cxn modelId="{55B33359-95B3-483F-A0F1-AB915A17C0C3}" type="presParOf" srcId="{58F20D3D-3B12-44CE-9B9B-859DE411DA98}" destId="{E6F5D401-A753-4D9F-9517-BA351BB51E87}" srcOrd="6" destOrd="0" presId="urn:microsoft.com/office/officeart/2005/8/layout/cycle3#1"/>
    <dgm:cxn modelId="{A6F6B0BB-2C29-4010-9E3A-ED14A9B75A3E}" type="presParOf" srcId="{58F20D3D-3B12-44CE-9B9B-859DE411DA98}" destId="{BFAD5696-9328-4172-817D-83CFDC0D6068}" srcOrd="7" destOrd="0" presId="urn:microsoft.com/office/officeart/2005/8/layout/cycle3#1"/>
    <dgm:cxn modelId="{454FB2FA-1D71-4D57-BB35-5AEC8C9E279C}" type="presParOf" srcId="{58F20D3D-3B12-44CE-9B9B-859DE411DA98}" destId="{E6D3A58F-A40A-4EC1-88B0-B2CFFCF5E139}" srcOrd="8" destOrd="0" presId="urn:microsoft.com/office/officeart/2005/8/layout/cycle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1">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rSet qsTypeId="urn:microsoft.com/office/officeart/2005/8/quickstyle/simple5"/>
        </dgm:pt>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dstNode" val="node1"/>
                <dgm:param type="connRout" val="longCurve"/>
                <dgm:param type="begPts" val="midR"/>
                <dgm:param type="endPts" val="midL"/>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dstNode" val="node1"/>
                <dgm:param type="connRout" val="longCurve"/>
                <dgm:param type="begPts" val="midL"/>
                <dgm:param type="endPts" val="midR"/>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dstNode" val="nodeFirstNode"/>
                      <dgm:param type="connRout" val="longCurve"/>
                      <dgm:param type="begPts" val="midR"/>
                      <dgm:param type="endPts" val="midL"/>
                    </dgm:alg>
                  </dgm:if>
                  <dgm:else name="Name15">
                    <dgm:alg type="conn">
                      <dgm:param type="dstNode" val="nodeFirstNode"/>
                      <dgm:param type="connRout" val="longCurve"/>
                      <dgm:param type="begPts" val="midL"/>
                      <dgm:param type="endPts" val="midR"/>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8C5851-FC77-4334-9A51-B2D816095B4D}" type="datetimeFigureOut">
              <a:rPr lang="en-US" smtClean="0"/>
              <a:t>8/26/2024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5D1AA1-D66D-4536-A214-5E51C9CC78A5}" type="slidenum">
              <a:rPr lang="en-US" smtClean="0"/>
              <a:t>‹#›</a:t>
            </a:fld>
            <a:endParaRPr lang="en-US" dirty="0"/>
          </a:p>
        </p:txBody>
      </p:sp>
    </p:spTree>
    <p:extLst>
      <p:ext uri="{BB962C8B-B14F-4D97-AF65-F5344CB8AC3E}">
        <p14:creationId xmlns:p14="http://schemas.microsoft.com/office/powerpoint/2010/main" val="890749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Cyrl-RS" dirty="0" smtClean="0"/>
              <a:t>К</a:t>
            </a:r>
            <a:endParaRPr lang="en-US" dirty="0"/>
          </a:p>
        </p:txBody>
      </p:sp>
      <p:sp>
        <p:nvSpPr>
          <p:cNvPr id="4" name="Slide Number Placeholder 3"/>
          <p:cNvSpPr>
            <a:spLocks noGrp="1"/>
          </p:cNvSpPr>
          <p:nvPr>
            <p:ph type="sldNum" sz="quarter" idx="10"/>
          </p:nvPr>
        </p:nvSpPr>
        <p:spPr/>
        <p:txBody>
          <a:bodyPr/>
          <a:lstStyle/>
          <a:p>
            <a:fld id="{D731760B-8F54-4C91-9BF0-BB46FA0A9FC7}" type="slidenum">
              <a:rPr lang="en-US" smtClean="0"/>
              <a:t>1</a:t>
            </a:fld>
            <a:endParaRPr lang="en-US" dirty="0"/>
          </a:p>
        </p:txBody>
      </p:sp>
    </p:spTree>
    <p:extLst>
      <p:ext uri="{BB962C8B-B14F-4D97-AF65-F5344CB8AC3E}">
        <p14:creationId xmlns:p14="http://schemas.microsoft.com/office/powerpoint/2010/main" val="160973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r-Cyrl-RS" dirty="0" smtClean="0"/>
              <a:t>К</a:t>
            </a:r>
            <a:endParaRPr lang="en-US" dirty="0"/>
          </a:p>
        </p:txBody>
      </p:sp>
      <p:sp>
        <p:nvSpPr>
          <p:cNvPr id="4" name="Slide Number Placeholder 3"/>
          <p:cNvSpPr>
            <a:spLocks noGrp="1"/>
          </p:cNvSpPr>
          <p:nvPr>
            <p:ph type="sldNum" sz="quarter" idx="10"/>
          </p:nvPr>
        </p:nvSpPr>
        <p:spPr/>
        <p:txBody>
          <a:bodyPr/>
          <a:lstStyle/>
          <a:p>
            <a:fld id="{D731760B-8F54-4C91-9BF0-BB46FA0A9FC7}" type="slidenum">
              <a:rPr lang="en-US" smtClean="0"/>
              <a:t>13</a:t>
            </a:fld>
            <a:endParaRPr lang="en-US" dirty="0"/>
          </a:p>
        </p:txBody>
      </p:sp>
    </p:spTree>
    <p:extLst>
      <p:ext uri="{BB962C8B-B14F-4D97-AF65-F5344CB8AC3E}">
        <p14:creationId xmlns:p14="http://schemas.microsoft.com/office/powerpoint/2010/main" val="1889374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5D1AA1-D66D-4536-A214-5E51C9CC78A5}" type="slidenum">
              <a:rPr lang="en-US" smtClean="0"/>
              <a:t>40</a:t>
            </a:fld>
            <a:endParaRPr lang="en-US" dirty="0"/>
          </a:p>
        </p:txBody>
      </p:sp>
    </p:spTree>
    <p:extLst>
      <p:ext uri="{BB962C8B-B14F-4D97-AF65-F5344CB8AC3E}">
        <p14:creationId xmlns:p14="http://schemas.microsoft.com/office/powerpoint/2010/main" val="2886666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731760B-8F54-4C91-9BF0-BB46FA0A9FC7}" type="slidenum">
              <a:rPr lang="en-US" smtClean="0"/>
              <a:t>56</a:t>
            </a:fld>
            <a:endParaRPr lang="en-US"/>
          </a:p>
        </p:txBody>
      </p:sp>
    </p:spTree>
    <p:extLst>
      <p:ext uri="{BB962C8B-B14F-4D97-AF65-F5344CB8AC3E}">
        <p14:creationId xmlns:p14="http://schemas.microsoft.com/office/powerpoint/2010/main" val="2117523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5D1AA1-D66D-4536-A214-5E51C9CC78A5}" type="slidenum">
              <a:rPr lang="en-US" smtClean="0"/>
              <a:t>58</a:t>
            </a:fld>
            <a:endParaRPr lang="en-US" dirty="0"/>
          </a:p>
        </p:txBody>
      </p:sp>
    </p:spTree>
    <p:extLst>
      <p:ext uri="{BB962C8B-B14F-4D97-AF65-F5344CB8AC3E}">
        <p14:creationId xmlns:p14="http://schemas.microsoft.com/office/powerpoint/2010/main" val="24750078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2162191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PlaceHolder 1"/>
          <p:cNvSpPr>
            <a:spLocks noGrp="1" noRot="1" noChangeAspect="1"/>
          </p:cNvSpPr>
          <p:nvPr>
            <p:ph type="sldImg"/>
          </p:nvPr>
        </p:nvSpPr>
        <p:spPr>
          <a:xfrm>
            <a:off x="1587960" y="1005840"/>
            <a:ext cx="4596480" cy="3447360"/>
          </a:xfrm>
          <a:prstGeom prst="rect">
            <a:avLst/>
          </a:prstGeom>
        </p:spPr>
      </p:sp>
      <p:sp>
        <p:nvSpPr>
          <p:cNvPr id="48" name="PlaceHolder 2"/>
          <p:cNvSpPr>
            <a:spLocks noGrp="1"/>
          </p:cNvSpPr>
          <p:nvPr>
            <p:ph type="body"/>
          </p:nvPr>
        </p:nvSpPr>
        <p:spPr>
          <a:xfrm>
            <a:off x="1185120" y="4787640"/>
            <a:ext cx="5407560" cy="5666760"/>
          </a:xfrm>
          <a:prstGeom prst="rect">
            <a:avLst/>
          </a:prstGeom>
        </p:spPr>
        <p:txBody>
          <a:bodyPr lIns="0" tIns="0" rIns="0" bIns="0"/>
          <a:lstStyle/>
          <a:p>
            <a:r>
              <a:rPr lang="en-US" sz="2000" b="0" strike="noStrike" spc="-1">
                <a:latin typeface="Arial" panose="020B0604020202020204"/>
              </a:rPr>
              <a:t>Head and neck cancer patient at 25/35 fraction with dry ropey saliva, oral mucositis, and suspected oral candidiasis. Picture from Dr. Deborah Saunders.</a:t>
            </a:r>
          </a:p>
          <a:p>
            <a:r>
              <a:rPr lang="en-US" sz="2000" b="0" strike="noStrike" spc="-1">
                <a:latin typeface="Arial" panose="020B0604020202020204"/>
              </a:rPr>
              <a:t>IF THIS IMAGE HAS BEEN PROVIDED BY OR IS OWNED BY A THIRD PARTY, AS INDICATED IN THE CAPTION LINE, THEN FURTHER PERMISSION MAY BE NEEDED BEFORE ANY FURTHER USE. PLEASE CONTACT WILEY'S PERMISSIONS DEPARTMENT ON PERMISSIONS@WILEY.COM OR USE THE RIGHTSLINK SERVICE BY CLICKING ON THE 'REQUEST PERMISSIONS' LINK ACCOMPANYING THIS ARTICLE. WILEY OR AUTHOR OWNED IMAGES MAY BE USED FOR NON-COMMERCIAL PURPOSES, SUBJECT TO PROPER CITATION OF THE ARTICLE, AUTHOR, AND PUBLISHER. </a:t>
            </a:r>
          </a:p>
        </p:txBody>
      </p:sp>
    </p:spTree>
    <p:extLst>
      <p:ext uri="{BB962C8B-B14F-4D97-AF65-F5344CB8AC3E}">
        <p14:creationId xmlns:p14="http://schemas.microsoft.com/office/powerpoint/2010/main" val="1346662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560DE1F-B47B-489B-85C1-514FE1285452}" type="datetimeFigureOut">
              <a:rPr lang="en-US" smtClean="0"/>
              <a:t>8/26/2024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A5E9588-2D94-46F5-B749-DCF2AACA47FE}"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60DE1F-B47B-489B-85C1-514FE1285452}" type="datetimeFigureOut">
              <a:rPr lang="en-US" smtClean="0"/>
              <a:t>8/26/2024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5E9588-2D94-46F5-B749-DCF2AACA47FE}"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file:///C:\Users\offic\AppData\Local\Temp\wps\INetCache\e79057b5ff80909fbca43776dc463c85" TargetMode="External"/><Relationship Id="rId2" Type="http://schemas.openxmlformats.org/officeDocument/2006/relationships/image" Target="NUL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6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7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62142" y="1340768"/>
            <a:ext cx="5257800" cy="877050"/>
          </a:xfrm>
        </p:spPr>
        <p:txBody>
          <a:bodyPr>
            <a:normAutofit fontScale="90000"/>
          </a:bodyPr>
          <a:lstStyle/>
          <a:p>
            <a:r>
              <a:rPr sz="2200" b="1" dirty="0" smtClean="0"/>
              <a:t>UNIVERSITY OF KRAGUJEVAC </a:t>
            </a:r>
            <a:br>
              <a:rPr sz="2200" b="1" dirty="0" smtClean="0"/>
            </a:br>
            <a:r>
              <a:rPr sz="2200" b="1" dirty="0" smtClean="0"/>
              <a:t>FACULTY OF MEDICAL SCIENCES</a:t>
            </a:r>
            <a:r>
              <a:rPr lang="sr-Cyrl-RS" sz="2200" b="1" dirty="0" smtClean="0"/>
              <a:t/>
            </a:r>
            <a:br>
              <a:rPr lang="sr-Cyrl-RS" sz="2200" b="1" dirty="0" smtClean="0"/>
            </a:br>
            <a:r>
              <a:rPr lang="sr-Cyrl-RS" sz="2200" b="1" dirty="0"/>
              <a:t/>
            </a:r>
            <a:br>
              <a:rPr lang="sr-Cyrl-RS" sz="2200" b="1" dirty="0"/>
            </a:br>
            <a:r>
              <a:rPr lang="ru-RU" sz="2200" b="1" dirty="0"/>
              <a:t/>
            </a:r>
            <a:br>
              <a:rPr lang="ru-RU" sz="2200" b="1" dirty="0"/>
            </a:br>
            <a:r>
              <a:rPr lang="en-US" dirty="0" smtClean="0"/>
              <a:t/>
            </a:r>
            <a:br>
              <a:rPr lang="en-US" dirty="0" smtClean="0"/>
            </a:br>
            <a:endParaRPr lang="en-US" dirty="0"/>
          </a:p>
        </p:txBody>
      </p:sp>
      <p:sp>
        <p:nvSpPr>
          <p:cNvPr id="3" name="Subtitle 2"/>
          <p:cNvSpPr>
            <a:spLocks noGrp="1"/>
          </p:cNvSpPr>
          <p:nvPr>
            <p:ph type="subTitle" idx="1"/>
          </p:nvPr>
        </p:nvSpPr>
        <p:spPr>
          <a:xfrm>
            <a:off x="285720" y="2262198"/>
            <a:ext cx="8429684" cy="2318930"/>
          </a:xfrm>
        </p:spPr>
        <p:txBody>
          <a:bodyPr>
            <a:normAutofit fontScale="42500" lnSpcReduction="20000"/>
          </a:bodyPr>
          <a:lstStyle/>
          <a:p>
            <a:endParaRPr lang="sr-Cyrl-RS" sz="4000" b="1" dirty="0" smtClean="0">
              <a:solidFill>
                <a:schemeClr val="tx1"/>
              </a:solidFill>
            </a:endParaRPr>
          </a:p>
          <a:p>
            <a:r>
              <a:rPr lang="sr-Latn-RS" sz="4800" b="1" dirty="0" smtClean="0">
                <a:solidFill>
                  <a:schemeClr val="tx1"/>
                </a:solidFill>
              </a:rPr>
              <a:t>CLINICAL </a:t>
            </a:r>
            <a:r>
              <a:rPr lang="sr-Latn-RS" sz="4800" b="1" dirty="0" smtClean="0">
                <a:solidFill>
                  <a:schemeClr val="tx1"/>
                </a:solidFill>
                <a:sym typeface="+mn-ea"/>
              </a:rPr>
              <a:t>RADIOTHERAPY</a:t>
            </a:r>
            <a:r>
              <a:rPr lang="en-US" altLang="sr-Latn-RS" sz="4800" b="1" dirty="0" smtClean="0">
                <a:solidFill>
                  <a:schemeClr val="tx1"/>
                </a:solidFill>
                <a:sym typeface="+mn-ea"/>
              </a:rPr>
              <a:t> </a:t>
            </a:r>
            <a:r>
              <a:rPr lang="sr-Latn-RS" sz="4800" b="1" dirty="0" smtClean="0">
                <a:solidFill>
                  <a:schemeClr val="tx1"/>
                </a:solidFill>
              </a:rPr>
              <a:t>APPLICATION </a:t>
            </a:r>
          </a:p>
          <a:p>
            <a:r>
              <a:rPr lang="sr-Latn-RS" sz="4800" b="1" dirty="0" smtClean="0">
                <a:solidFill>
                  <a:schemeClr val="tx1"/>
                </a:solidFill>
              </a:rPr>
              <a:t> IN VULNERABLE PATIENTS </a:t>
            </a:r>
            <a:r>
              <a:rPr lang="en-US" altLang="sr-Latn-RS" sz="4800" b="1" dirty="0" smtClean="0">
                <a:solidFill>
                  <a:schemeClr val="tx1"/>
                </a:solidFill>
              </a:rPr>
              <a:t>GROUPS</a:t>
            </a:r>
            <a:endParaRPr lang="sr-Latn-RS" sz="4800" b="1" dirty="0" smtClean="0">
              <a:solidFill>
                <a:schemeClr val="tx1"/>
              </a:solidFill>
            </a:endParaRPr>
          </a:p>
          <a:p>
            <a:endParaRPr lang="sr-Cyrl-RS" sz="4800" b="1" dirty="0">
              <a:solidFill>
                <a:schemeClr val="tx1"/>
              </a:solidFill>
            </a:endParaRPr>
          </a:p>
          <a:p>
            <a:r>
              <a:rPr lang="sr-Latn-RS" sz="4400" b="1" dirty="0" smtClean="0">
                <a:solidFill>
                  <a:schemeClr val="tx1"/>
                </a:solidFill>
              </a:rPr>
              <a:t>Assist</a:t>
            </a:r>
            <a:r>
              <a:rPr lang="en-US" altLang="sr-Latn-RS" sz="4400" b="1" dirty="0" smtClean="0">
                <a:solidFill>
                  <a:schemeClr val="tx1"/>
                </a:solidFill>
              </a:rPr>
              <a:t>.</a:t>
            </a:r>
            <a:r>
              <a:rPr lang="sr-Latn-RS" sz="4400" b="1" dirty="0" smtClean="0">
                <a:solidFill>
                  <a:schemeClr val="tx1"/>
                </a:solidFill>
              </a:rPr>
              <a:t> professor Marija Živković Radojević</a:t>
            </a:r>
            <a:r>
              <a:rPr lang="en-US" altLang="sr-Latn-RS" sz="4400" b="1" dirty="0" smtClean="0">
                <a:solidFill>
                  <a:schemeClr val="tx1"/>
                </a:solidFill>
              </a:rPr>
              <a:t>, MD, PhD</a:t>
            </a:r>
            <a:endParaRPr lang="en-US" sz="4400" b="1" dirty="0">
              <a:solidFill>
                <a:schemeClr val="tx1"/>
              </a:solidFill>
            </a:endParaRPr>
          </a:p>
          <a:p>
            <a:r>
              <a:rPr lang="sr-Latn-RS" sz="4400" b="1" dirty="0" smtClean="0">
                <a:solidFill>
                  <a:schemeClr val="tx1"/>
                </a:solidFill>
              </a:rPr>
              <a:t>Center for Radiation Oncology</a:t>
            </a:r>
          </a:p>
          <a:p>
            <a:r>
              <a:rPr lang="sr-Latn-RS" sz="4400" b="1" dirty="0" smtClean="0">
                <a:solidFill>
                  <a:schemeClr val="tx1"/>
                </a:solidFill>
              </a:rPr>
              <a:t> University Clinical Center Kragujevac</a:t>
            </a:r>
          </a:p>
          <a:p>
            <a:endParaRPr lang="en-US" sz="4800" dirty="0">
              <a:solidFill>
                <a:schemeClr val="tx1"/>
              </a:solidFill>
            </a:endParaRPr>
          </a:p>
          <a:p>
            <a:endParaRPr lang="en-US" dirty="0"/>
          </a:p>
        </p:txBody>
      </p:sp>
      <p:sp>
        <p:nvSpPr>
          <p:cNvPr id="5" name="TextBox 4"/>
          <p:cNvSpPr txBox="1"/>
          <p:nvPr/>
        </p:nvSpPr>
        <p:spPr>
          <a:xfrm>
            <a:off x="1643042" y="4272677"/>
            <a:ext cx="6096000" cy="1691640"/>
          </a:xfrm>
          <a:prstGeom prst="rect">
            <a:avLst/>
          </a:prstGeom>
          <a:noFill/>
        </p:spPr>
        <p:txBody>
          <a:bodyPr wrap="square" rtlCol="0">
            <a:spAutoFit/>
          </a:bodyPr>
          <a:lstStyle/>
          <a:p>
            <a:pPr algn="ctr"/>
            <a:r>
              <a:rPr lang="en-US" sz="3200" b="1" dirty="0"/>
              <a:t> </a:t>
            </a:r>
            <a:endParaRPr lang="en-US" sz="3200" dirty="0"/>
          </a:p>
          <a:p>
            <a:pPr algn="ctr"/>
            <a:endParaRPr lang="sr-Cyrl-RS" b="1" dirty="0" smtClean="0"/>
          </a:p>
          <a:p>
            <a:pPr algn="ctr"/>
            <a:endParaRPr lang="sr-Cyrl-RS" b="1" dirty="0" smtClean="0"/>
          </a:p>
          <a:p>
            <a:pPr algn="ctr"/>
            <a:r>
              <a:rPr lang="sr-Latn-RS" b="1" dirty="0" smtClean="0"/>
              <a:t>Kragujevac</a:t>
            </a:r>
            <a:r>
              <a:rPr lang="sr-Cyrl-RS" b="1" dirty="0" smtClean="0"/>
              <a:t>, </a:t>
            </a:r>
            <a:r>
              <a:rPr lang="sr-Latn-RS" altLang="sr-Cyrl-RS" b="1" dirty="0" smtClean="0"/>
              <a:t>2024</a:t>
            </a:r>
            <a:endParaRPr lang="en-US" b="1" dirty="0"/>
          </a:p>
          <a:p>
            <a:pPr algn="ctr"/>
            <a:endParaRPr lang="en-US"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536" y="322296"/>
            <a:ext cx="1080000" cy="1592400"/>
          </a:xfrm>
          <a:prstGeom prst="rect">
            <a:avLst/>
          </a:prstGeom>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2360" y="620395"/>
            <a:ext cx="979170" cy="1005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827723" y="2349183"/>
            <a:ext cx="7772400" cy="1500187"/>
          </a:xfrm>
        </p:spPr>
        <p:txBody>
          <a:bodyPr>
            <a:noAutofit/>
          </a:bodyPr>
          <a:lstStyle/>
          <a:p>
            <a:endParaRPr lang="sr-Cyrl-RS" sz="4000" b="1" dirty="0" smtClean="0">
              <a:solidFill>
                <a:schemeClr val="tx1"/>
              </a:solidFill>
            </a:endParaRPr>
          </a:p>
          <a:p>
            <a:pPr algn="ctr"/>
            <a:r>
              <a:rPr sz="4800" b="1" dirty="0" smtClean="0">
                <a:solidFill>
                  <a:schemeClr val="tx1"/>
                </a:solidFill>
                <a:sym typeface="+mn-ea"/>
              </a:rPr>
              <a:t>RADIOTHERAPY OF THE GERIATRIC POPULATION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sz="3110" b="1"/>
              <a:t>Challenges in radiotherapy treatment in the elderly</a:t>
            </a:r>
          </a:p>
        </p:txBody>
      </p:sp>
      <p:sp>
        <p:nvSpPr>
          <p:cNvPr id="5" name="Content Placeholder 4"/>
          <p:cNvSpPr>
            <a:spLocks noGrp="1"/>
          </p:cNvSpPr>
          <p:nvPr>
            <p:ph sz="half" idx="1"/>
          </p:nvPr>
        </p:nvSpPr>
        <p:spPr/>
        <p:txBody>
          <a:bodyPr/>
          <a:lstStyle/>
          <a:p>
            <a:r>
              <a:rPr lang="sr-Latn-RS" altLang="en-US" sz="2000"/>
              <a:t>General condition of the patient</a:t>
            </a:r>
          </a:p>
          <a:p>
            <a:r>
              <a:rPr lang="sr-Latn-RS" altLang="en-US" sz="2000"/>
              <a:t>Characteristics of locoregional tumor growth</a:t>
            </a:r>
          </a:p>
          <a:p>
            <a:r>
              <a:rPr lang="sr-Latn-RS" altLang="en-US" sz="2000"/>
              <a:t>Risk assessment due to comorbidities</a:t>
            </a:r>
          </a:p>
          <a:p>
            <a:r>
              <a:rPr lang="sr-Latn-RS" altLang="en-US" sz="2000"/>
              <a:t>Assessment of functional reserves of organic systems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sr-Latn-RS" altLang="en-US" sz="3110" b="1">
                <a:sym typeface="+mn-ea"/>
              </a:rPr>
              <a:t>Radiotherapy s</a:t>
            </a:r>
            <a:r>
              <a:rPr lang="sr-Latn-RS" altLang="en-US" sz="3110" b="1"/>
              <a:t>pecifics in the geriatric population</a:t>
            </a:r>
          </a:p>
        </p:txBody>
      </p:sp>
      <p:sp>
        <p:nvSpPr>
          <p:cNvPr id="5" name="Content Placeholder 4"/>
          <p:cNvSpPr>
            <a:spLocks noGrp="1"/>
          </p:cNvSpPr>
          <p:nvPr>
            <p:ph idx="1"/>
          </p:nvPr>
        </p:nvSpPr>
        <p:spPr>
          <a:xfrm>
            <a:off x="467995" y="1772920"/>
            <a:ext cx="8229600" cy="3148330"/>
          </a:xfrm>
        </p:spPr>
        <p:style>
          <a:lnRef idx="2">
            <a:schemeClr val="accent1"/>
          </a:lnRef>
          <a:fillRef idx="1">
            <a:schemeClr val="lt1"/>
          </a:fillRef>
          <a:effectRef idx="0">
            <a:schemeClr val="accent1"/>
          </a:effectRef>
          <a:fontRef idx="minor">
            <a:schemeClr val="dk1"/>
          </a:fontRef>
        </p:style>
        <p:txBody>
          <a:bodyPr/>
          <a:lstStyle/>
          <a:p>
            <a:r>
              <a:rPr lang="sr-Latn-RS" altLang="en-US" sz="2000"/>
              <a:t>Dose reduction</a:t>
            </a:r>
          </a:p>
          <a:p>
            <a:r>
              <a:rPr lang="sr-Latn-RS" altLang="en-US" sz="2000"/>
              <a:t>Choosing the right radiotherapy technique</a:t>
            </a:r>
          </a:p>
          <a:p>
            <a:r>
              <a:rPr lang="sr-Latn-RS" altLang="en-US" sz="2000"/>
              <a:t>The right choice of fractionation mode</a:t>
            </a:r>
          </a:p>
          <a:p>
            <a:r>
              <a:rPr lang="sr-Latn-RS" altLang="en-US" sz="2000"/>
              <a:t>Decision on patient eligibility for RT</a:t>
            </a:r>
          </a:p>
          <a:p>
            <a:r>
              <a:rPr lang="sr-Latn-RS" altLang="en-US" sz="2000"/>
              <a:t>Consider expected survival</a:t>
            </a:r>
          </a:p>
          <a:p>
            <a:r>
              <a:rPr lang="sr-Latn-RS" altLang="en-US" sz="2000"/>
              <a:t>Implementation of RT in ambulatory or hospital settings</a:t>
            </a:r>
          </a:p>
        </p:txBody>
      </p:sp>
      <p:sp>
        <p:nvSpPr>
          <p:cNvPr id="6" name="Text Box 5"/>
          <p:cNvSpPr txBox="1"/>
          <p:nvPr/>
        </p:nvSpPr>
        <p:spPr>
          <a:xfrm>
            <a:off x="848360" y="5616575"/>
            <a:ext cx="7756525" cy="398780"/>
          </a:xfrm>
          <a:prstGeom prst="rect">
            <a:avLst/>
          </a:prstGeom>
          <a:noFill/>
        </p:spPr>
        <p:txBody>
          <a:bodyPr wrap="square" rtlCol="0">
            <a:spAutoFit/>
          </a:bodyPr>
          <a:lstStyle/>
          <a:p>
            <a:r>
              <a:rPr lang="en-US" sz="1000"/>
              <a:t>Vallard A, Guy JB, Espenel S, Langrand-Escure J, Trone JC, Méry B, Moriceau G, Rivoirard R, de Laroche G, Chargari C, Magné N. Personnes âgées et radiothérapie : une synthèse de la littérature [Elderly patients and radiotherapy: A short review]. Bull Cancer. 2015 Jun;102(6):539-49.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62142" y="1340768"/>
            <a:ext cx="5257800" cy="877050"/>
          </a:xfrm>
        </p:spPr>
        <p:txBody>
          <a:bodyPr>
            <a:normAutofit fontScale="90000"/>
          </a:bodyPr>
          <a:lstStyle/>
          <a:p>
            <a:r>
              <a:rPr lang="sr-Cyrl-RS" sz="2200" b="1" dirty="0" smtClean="0"/>
              <a:t/>
            </a:r>
            <a:br>
              <a:rPr lang="sr-Cyrl-RS" sz="2200" b="1" dirty="0" smtClean="0"/>
            </a:br>
            <a:r>
              <a:rPr lang="sr-Cyrl-RS" sz="2200" b="1" dirty="0"/>
              <a:t/>
            </a:r>
            <a:br>
              <a:rPr lang="sr-Cyrl-RS" sz="2200" b="1" dirty="0"/>
            </a:br>
            <a:r>
              <a:rPr lang="ru-RU" sz="2200" b="1" dirty="0"/>
              <a:t/>
            </a:r>
            <a:br>
              <a:rPr lang="ru-RU" sz="2200" b="1" dirty="0"/>
            </a:br>
            <a:r>
              <a:rPr lang="en-US" dirty="0" smtClean="0"/>
              <a:t/>
            </a:r>
            <a:br>
              <a:rPr lang="en-US" dirty="0" smtClean="0"/>
            </a:br>
            <a:endParaRPr lang="en-US" dirty="0"/>
          </a:p>
        </p:txBody>
      </p:sp>
      <p:sp>
        <p:nvSpPr>
          <p:cNvPr id="3" name="Subtitle 2"/>
          <p:cNvSpPr>
            <a:spLocks noGrp="1"/>
          </p:cNvSpPr>
          <p:nvPr>
            <p:ph type="subTitle" idx="1"/>
          </p:nvPr>
        </p:nvSpPr>
        <p:spPr>
          <a:xfrm>
            <a:off x="356840" y="1989148"/>
            <a:ext cx="8429684" cy="2318930"/>
          </a:xfrm>
        </p:spPr>
        <p:txBody>
          <a:bodyPr>
            <a:normAutofit/>
          </a:bodyPr>
          <a:lstStyle/>
          <a:p>
            <a:endParaRPr lang="sr-Cyrl-RS" sz="4000" b="1" dirty="0" smtClean="0">
              <a:solidFill>
                <a:schemeClr val="tx1"/>
              </a:solidFill>
            </a:endParaRPr>
          </a:p>
          <a:p>
            <a:r>
              <a:rPr sz="4800" b="1" dirty="0" smtClean="0">
                <a:solidFill>
                  <a:schemeClr val="tx1"/>
                </a:solidFill>
              </a:rPr>
              <a:t>RADIOTHERAPY OF TUMORS IN </a:t>
            </a:r>
            <a:r>
              <a:rPr lang="sr-Latn-RS" sz="4800" b="1" dirty="0" smtClean="0">
                <a:solidFill>
                  <a:schemeClr val="tx1"/>
                </a:solidFill>
              </a:rPr>
              <a:t>PEDIATRIC POPULATION</a:t>
            </a:r>
            <a:endParaRPr sz="4800" b="1" dirty="0" smtClean="0">
              <a:solidFill>
                <a:schemeClr val="tx1"/>
              </a:solidFill>
            </a:endParaRPr>
          </a:p>
          <a:p>
            <a:endParaRPr lang="sr-Cyrl-RS" sz="4800" b="1" dirty="0" smtClean="0">
              <a:solidFill>
                <a:schemeClr val="tx1"/>
              </a:solidFill>
            </a:endParaRPr>
          </a:p>
          <a:p>
            <a:endParaRPr lang="en-US" sz="4800" dirty="0">
              <a:solidFill>
                <a:schemeClr val="tx1"/>
              </a:solidFill>
            </a:endParaRPr>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sz="2800" b="1" smtClean="0"/>
              <a:t>The most common tumors in children</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1340768"/>
            <a:ext cx="785883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55576" y="6113900"/>
            <a:ext cx="7694853" cy="246221"/>
          </a:xfrm>
          <a:prstGeom prst="rect">
            <a:avLst/>
          </a:prstGeom>
          <a:noFill/>
        </p:spPr>
        <p:txBody>
          <a:bodyPr wrap="square" rtlCol="0">
            <a:spAutoFit/>
          </a:bodyPr>
          <a:lstStyle/>
          <a:p>
            <a:r>
              <a:rPr lang="en-US" sz="1000" dirty="0"/>
              <a:t>Ward E, </a:t>
            </a:r>
            <a:r>
              <a:rPr lang="en-US" sz="1000" dirty="0" err="1"/>
              <a:t>DeSantis</a:t>
            </a:r>
            <a:r>
              <a:rPr lang="en-US" sz="1000" dirty="0"/>
              <a:t> C, Robbins A, Kohler B, </a:t>
            </a:r>
            <a:r>
              <a:rPr lang="en-US" sz="1000" dirty="0" err="1"/>
              <a:t>Jemal</a:t>
            </a:r>
            <a:r>
              <a:rPr lang="en-US" sz="1000" dirty="0"/>
              <a:t> A. Childhood and adolescent cancer statistics, 2014. CA Cancer J </a:t>
            </a:r>
            <a:r>
              <a:rPr lang="en-US" sz="1000" dirty="0" err="1"/>
              <a:t>Clin</a:t>
            </a:r>
            <a:r>
              <a:rPr lang="en-US" sz="1000" dirty="0"/>
              <a:t>. 2014 Mar-Apr;64(2):83-103.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err="1" smtClean="0"/>
              <a:t>Epidemiology</a:t>
            </a:r>
          </a:p>
        </p:txBody>
      </p:sp>
      <p:sp>
        <p:nvSpPr>
          <p:cNvPr id="3" name="Content Placeholder 2"/>
          <p:cNvSpPr>
            <a:spLocks noGrp="1"/>
          </p:cNvSpPr>
          <p:nvPr>
            <p:ph idx="1"/>
          </p:nvPr>
        </p:nvSpPr>
        <p:spPr>
          <a:xfrm>
            <a:off x="107504" y="1688107"/>
            <a:ext cx="4978896" cy="4525963"/>
          </a:xfrm>
        </p:spPr>
        <p:txBody>
          <a:bodyPr>
            <a:normAutofit/>
          </a:bodyPr>
          <a:lstStyle/>
          <a:p>
            <a:pPr>
              <a:buClr>
                <a:srgbClr val="FF0000"/>
              </a:buClr>
            </a:pPr>
            <a:r>
              <a:rPr lang="en-US" sz="2000" dirty="0"/>
              <a:t>National Cancer Institute, the Centers for Disease Control and Prevention, and the North American Association of Central Cancer </a:t>
            </a:r>
            <a:r>
              <a:rPr lang="en-US" sz="2000" dirty="0" smtClean="0"/>
              <a:t>Registries</a:t>
            </a:r>
            <a:r>
              <a:rPr lang="sr-Latn-RS" sz="2000" dirty="0" smtClean="0"/>
              <a:t>- </a:t>
            </a:r>
            <a:r>
              <a:rPr sz="2000" dirty="0" smtClean="0"/>
              <a:t>15,780 new cases diagnosed</a:t>
            </a:r>
            <a:r>
              <a:rPr lang="sr-Latn-RS" sz="2000" dirty="0" smtClean="0"/>
              <a:t> annualy</a:t>
            </a:r>
            <a:endParaRPr sz="2000" dirty="0" smtClean="0"/>
          </a:p>
          <a:p>
            <a:pPr>
              <a:buClr>
                <a:srgbClr val="FF0000"/>
              </a:buClr>
            </a:pPr>
            <a:r>
              <a:rPr sz="2000" dirty="0" smtClean="0"/>
              <a:t>Approximately 1 child in 500 will develop cancer before the age of 15</a:t>
            </a:r>
          </a:p>
          <a:p>
            <a:pPr marL="0" indent="0">
              <a:buNone/>
            </a:pP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732194"/>
            <a:ext cx="3898404"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364088" y="5805264"/>
            <a:ext cx="2952328" cy="369332"/>
          </a:xfrm>
          <a:prstGeom prst="rect">
            <a:avLst/>
          </a:prstGeom>
          <a:noFill/>
        </p:spPr>
        <p:txBody>
          <a:bodyPr wrap="square" rtlCol="0">
            <a:spAutoFit/>
          </a:bodyPr>
          <a:lstStyle/>
          <a:p>
            <a:pPr algn="ctr"/>
            <a:r>
              <a:rPr lang="sr-Latn-RS" b="1" dirty="0" smtClean="0"/>
              <a:t>Trend stope mortaliteta</a:t>
            </a:r>
            <a:endParaRPr lang="en-US" b="1" dirty="0"/>
          </a:p>
        </p:txBody>
      </p:sp>
      <p:sp>
        <p:nvSpPr>
          <p:cNvPr id="7" name="TextBox 6"/>
          <p:cNvSpPr txBox="1"/>
          <p:nvPr/>
        </p:nvSpPr>
        <p:spPr>
          <a:xfrm>
            <a:off x="593232" y="6387120"/>
            <a:ext cx="7694853" cy="246221"/>
          </a:xfrm>
          <a:prstGeom prst="rect">
            <a:avLst/>
          </a:prstGeom>
          <a:noFill/>
        </p:spPr>
        <p:txBody>
          <a:bodyPr wrap="square" rtlCol="0">
            <a:spAutoFit/>
          </a:bodyPr>
          <a:lstStyle/>
          <a:p>
            <a:r>
              <a:rPr lang="en-US" sz="1000" dirty="0"/>
              <a:t>Ward E, </a:t>
            </a:r>
            <a:r>
              <a:rPr lang="en-US" sz="1000" dirty="0" err="1"/>
              <a:t>DeSantis</a:t>
            </a:r>
            <a:r>
              <a:rPr lang="en-US" sz="1000" dirty="0"/>
              <a:t> C, Robbins A, Kohler B, </a:t>
            </a:r>
            <a:r>
              <a:rPr lang="en-US" sz="1000" dirty="0" err="1"/>
              <a:t>Jemal</a:t>
            </a:r>
            <a:r>
              <a:rPr lang="en-US" sz="1000" dirty="0"/>
              <a:t> A. Childhood and adolescent cancer statistics, 2014. CA Cancer J </a:t>
            </a:r>
            <a:r>
              <a:rPr lang="en-US" sz="1000" dirty="0" err="1"/>
              <a:t>Clin</a:t>
            </a:r>
            <a:r>
              <a:rPr lang="en-US" sz="1000" dirty="0"/>
              <a:t>. 2014 Mar-Apr;64(2):83-103.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11505" y="1629410"/>
            <a:ext cx="7772400" cy="1470025"/>
          </a:xfrm>
        </p:spPr>
        <p:style>
          <a:lnRef idx="2">
            <a:schemeClr val="accent1"/>
          </a:lnRef>
          <a:fillRef idx="1">
            <a:schemeClr val="lt1"/>
          </a:fillRef>
          <a:effectRef idx="0">
            <a:schemeClr val="accent1"/>
          </a:effectRef>
          <a:fontRef idx="minor">
            <a:schemeClr val="dk1"/>
          </a:fontRef>
        </p:style>
        <p:txBody>
          <a:bodyPr>
            <a:normAutofit/>
          </a:bodyPr>
          <a:lstStyle/>
          <a:p>
            <a:pPr algn="ctr"/>
            <a:r>
              <a:rPr sz="2000"/>
              <a:t>In 2015, a total of 360,114 childhood cancers were diagnosed in the world, of which 54% were diagnosed in Asia and 28% in Africa</a:t>
            </a:r>
            <a:r>
              <a:rPr lang="sr-Latn-RS" sz="2000"/>
              <a:t>.</a:t>
            </a:r>
          </a:p>
        </p:txBody>
      </p:sp>
      <p:sp>
        <p:nvSpPr>
          <p:cNvPr id="5" name="Subtitle 4"/>
          <p:cNvSpPr>
            <a:spLocks noGrp="1"/>
          </p:cNvSpPr>
          <p:nvPr>
            <p:ph type="subTitle" idx="1"/>
          </p:nvPr>
        </p:nvSpPr>
        <p:spPr>
          <a:xfrm>
            <a:off x="1371600" y="3573145"/>
            <a:ext cx="6400800" cy="1752600"/>
          </a:xfrm>
        </p:spPr>
        <p:style>
          <a:lnRef idx="2">
            <a:schemeClr val="accent1"/>
          </a:lnRef>
          <a:fillRef idx="1">
            <a:schemeClr val="lt1"/>
          </a:fillRef>
          <a:effectRef idx="0">
            <a:schemeClr val="accent1"/>
          </a:effectRef>
          <a:fontRef idx="minor">
            <a:schemeClr val="dk1"/>
          </a:fontRef>
        </p:style>
        <p:txBody>
          <a:bodyPr>
            <a:normAutofit/>
          </a:bodyPr>
          <a:lstStyle/>
          <a:p>
            <a:r>
              <a:rPr lang="en-US" sz="2000">
                <a:solidFill>
                  <a:schemeClr val="tx1"/>
                </a:solidFill>
                <a:sym typeface="+mn-ea"/>
              </a:rPr>
              <a:t>The estimated standardized rates ranged from</a:t>
            </a:r>
          </a:p>
          <a:p>
            <a:r>
              <a:rPr lang="en-US" sz="2000">
                <a:solidFill>
                  <a:schemeClr val="tx1"/>
                </a:solidFill>
                <a:sym typeface="+mn-ea"/>
              </a:rPr>
              <a:t>∼178 cases per million in Europe and North America, to ∼218 cases per million in West and Central Africa.</a:t>
            </a:r>
          </a:p>
        </p:txBody>
      </p:sp>
      <p:sp>
        <p:nvSpPr>
          <p:cNvPr id="6" name="Text Box 5"/>
          <p:cNvSpPr txBox="1"/>
          <p:nvPr/>
        </p:nvSpPr>
        <p:spPr>
          <a:xfrm>
            <a:off x="683895" y="6309360"/>
            <a:ext cx="7997190" cy="398780"/>
          </a:xfrm>
          <a:prstGeom prst="rect">
            <a:avLst/>
          </a:prstGeom>
          <a:noFill/>
        </p:spPr>
        <p:txBody>
          <a:bodyPr wrap="square" rtlCol="0">
            <a:spAutoFit/>
          </a:bodyPr>
          <a:lstStyle/>
          <a:p>
            <a:r>
              <a:rPr lang="en-US" sz="1000"/>
              <a:t>Johnston WT, Erdmann F, Newton R, Steliarova-Foucher E, Schüz J, Roman E. Childhood cancer: Estimating regional and global incidence. Cancer Epidemiol 2021 ;71(Pt B):101662.</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28040" y="981075"/>
            <a:ext cx="7234555" cy="5142230"/>
          </a:xfrm>
          <a:prstGeom prst="rect">
            <a:avLst/>
          </a:prstGeom>
        </p:spPr>
      </p:pic>
      <p:sp>
        <p:nvSpPr>
          <p:cNvPr id="5" name="Text Box 4"/>
          <p:cNvSpPr txBox="1"/>
          <p:nvPr/>
        </p:nvSpPr>
        <p:spPr>
          <a:xfrm>
            <a:off x="539750" y="189230"/>
            <a:ext cx="8374380" cy="521970"/>
          </a:xfrm>
          <a:prstGeom prst="rect">
            <a:avLst/>
          </a:prstGeom>
          <a:noFill/>
        </p:spPr>
        <p:txBody>
          <a:bodyPr wrap="square" rtlCol="0">
            <a:spAutoFit/>
          </a:bodyPr>
          <a:lstStyle/>
          <a:p>
            <a:r>
              <a:rPr lang="sr-Latn-RS" altLang="en-US" sz="2800" b="1"/>
              <a:t>Distribution</a:t>
            </a:r>
            <a:r>
              <a:rPr lang="en-US" sz="2800" b="1"/>
              <a:t> of newly diagnosed tumors in children</a:t>
            </a:r>
          </a:p>
        </p:txBody>
      </p:sp>
      <p:sp>
        <p:nvSpPr>
          <p:cNvPr id="6" name="Text Box 5"/>
          <p:cNvSpPr txBox="1"/>
          <p:nvPr/>
        </p:nvSpPr>
        <p:spPr>
          <a:xfrm>
            <a:off x="228600" y="6309360"/>
            <a:ext cx="8490585" cy="398780"/>
          </a:xfrm>
          <a:prstGeom prst="rect">
            <a:avLst/>
          </a:prstGeom>
          <a:noFill/>
        </p:spPr>
        <p:txBody>
          <a:bodyPr wrap="square" rtlCol="0">
            <a:spAutoFit/>
          </a:bodyPr>
          <a:lstStyle/>
          <a:p>
            <a:r>
              <a:rPr lang="en-US" sz="1000"/>
              <a:t>Johnston WT, Erdmann F, Newton R, Steliarova-Foucher E, Schüz J, Roman E. Childhood cancer: Estimating regional and global incidence. Cancer Epidemiol 2021 ;71(Pt B):101662.</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altLang="en-US" sz="2800" b="1" smtClean="0"/>
              <a:t>I</a:t>
            </a:r>
            <a:r>
              <a:rPr lang="en-US" sz="2800" b="1" smtClean="0"/>
              <a:t>ncidence</a:t>
            </a:r>
            <a:r>
              <a:rPr lang="sr-Latn-RS" altLang="en-US" sz="2800" b="1" smtClean="0"/>
              <a:t> trends</a:t>
            </a:r>
            <a:r>
              <a:rPr lang="en-US" sz="2800" b="1" smtClean="0"/>
              <a:t> of pediatric tumors</a:t>
            </a: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24145" y="1412776"/>
            <a:ext cx="6413698" cy="4464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611560" y="6209714"/>
            <a:ext cx="7838869" cy="246221"/>
          </a:xfrm>
          <a:prstGeom prst="rect">
            <a:avLst/>
          </a:prstGeom>
          <a:noFill/>
        </p:spPr>
        <p:txBody>
          <a:bodyPr wrap="square" rtlCol="0">
            <a:spAutoFit/>
          </a:bodyPr>
          <a:lstStyle/>
          <a:p>
            <a:r>
              <a:rPr lang="en-US" sz="1000" dirty="0"/>
              <a:t>Ward E, </a:t>
            </a:r>
            <a:r>
              <a:rPr lang="en-US" sz="1000" dirty="0" err="1"/>
              <a:t>DeSantis</a:t>
            </a:r>
            <a:r>
              <a:rPr lang="en-US" sz="1000" dirty="0"/>
              <a:t> C, Robbins A, Kohler B, </a:t>
            </a:r>
            <a:r>
              <a:rPr lang="en-US" sz="1000" dirty="0" err="1"/>
              <a:t>Jemal</a:t>
            </a:r>
            <a:r>
              <a:rPr lang="en-US" sz="1000" dirty="0"/>
              <a:t> A. Childhood and adolescent cancer statistics, 2014. CA Cancer J </a:t>
            </a:r>
            <a:r>
              <a:rPr lang="en-US" sz="1000" dirty="0" err="1"/>
              <a:t>Clin</a:t>
            </a:r>
            <a:r>
              <a:rPr lang="en-US" sz="1000" dirty="0"/>
              <a:t>. 2014 Mar-Apr;64(2):83-103.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sp>
        <p:nvSpPr>
          <p:cNvPr id="5" name="Content Placeholder 4"/>
          <p:cNvSpPr>
            <a:spLocks noGrp="1"/>
          </p:cNvSpPr>
          <p:nvPr>
            <p:ph idx="1"/>
          </p:nvPr>
        </p:nvSpPr>
        <p:spPr/>
        <p:style>
          <a:lnRef idx="2">
            <a:schemeClr val="accent1"/>
          </a:lnRef>
          <a:fillRef idx="1">
            <a:schemeClr val="lt1"/>
          </a:fillRef>
          <a:effectRef idx="0">
            <a:schemeClr val="accent1"/>
          </a:effectRef>
          <a:fontRef idx="minor">
            <a:schemeClr val="dk1"/>
          </a:fontRef>
        </p:style>
        <p:txBody>
          <a:bodyPr>
            <a:normAutofit/>
          </a:bodyPr>
          <a:lstStyle/>
          <a:p>
            <a:pPr algn="just">
              <a:buClr>
                <a:srgbClr val="FF0000"/>
              </a:buClr>
            </a:pPr>
            <a:r>
              <a:rPr sz="2000" dirty="0" smtClean="0">
                <a:sym typeface="+mn-ea"/>
              </a:rPr>
              <a:t>The prognosis of tumors in children is different from tumors in adults</a:t>
            </a:r>
          </a:p>
          <a:p>
            <a:pPr algn="just">
              <a:buClr>
                <a:srgbClr val="FF0000"/>
              </a:buClr>
            </a:pPr>
            <a:r>
              <a:rPr sz="2000" dirty="0" smtClean="0">
                <a:sym typeface="+mn-ea"/>
              </a:rPr>
              <a:t>Most tumors in childhood are determined by high radiosensitivity</a:t>
            </a:r>
          </a:p>
          <a:p>
            <a:pPr algn="just">
              <a:buClr>
                <a:srgbClr val="FF0000"/>
              </a:buClr>
            </a:pPr>
            <a:r>
              <a:rPr sz="2000" dirty="0" smtClean="0">
                <a:sym typeface="+mn-ea"/>
              </a:rPr>
              <a:t>Modern treatment regimens ensure longer survival</a:t>
            </a:r>
            <a:r>
              <a:rPr lang="sr-Latn-RS" sz="2000" dirty="0" smtClean="0">
                <a:sym typeface="+mn-ea"/>
              </a:rPr>
              <a:t> </a:t>
            </a:r>
            <a:r>
              <a:rPr sz="2000" dirty="0" smtClean="0">
                <a:sym typeface="+mn-ea"/>
              </a:rPr>
              <a:t>and now more than 2/3 have long-term survival</a:t>
            </a:r>
          </a:p>
          <a:p>
            <a:pPr algn="just">
              <a:buClr>
                <a:srgbClr val="FF0000"/>
              </a:buClr>
            </a:pPr>
            <a:r>
              <a:rPr sz="2000" dirty="0" smtClean="0">
                <a:sym typeface="+mn-ea"/>
              </a:rPr>
              <a:t>RT is used in 40-50% of children with tumors, in addition to </a:t>
            </a:r>
            <a:r>
              <a:rPr lang="sr-Latn-RS" sz="2000" dirty="0" smtClean="0">
                <a:sym typeface="+mn-ea"/>
              </a:rPr>
              <a:t>C</a:t>
            </a:r>
            <a:r>
              <a:rPr sz="2000" dirty="0" smtClean="0">
                <a:sym typeface="+mn-ea"/>
              </a:rPr>
              <a:t>HT and surgery</a:t>
            </a:r>
          </a:p>
          <a:p>
            <a:pPr algn="just">
              <a:buClr>
                <a:srgbClr val="FF0000"/>
              </a:buClr>
            </a:pPr>
            <a:r>
              <a:rPr sz="2000" dirty="0" smtClean="0">
                <a:sym typeface="+mn-ea"/>
              </a:rPr>
              <a:t>In addition to success in treatment, it is particularly important to apply all procedures to reduce late sequelae to the smallest possible extent</a:t>
            </a:r>
          </a:p>
          <a:p>
            <a:pPr algn="just">
              <a:buClr>
                <a:srgbClr val="FF0000"/>
              </a:buClr>
            </a:pPr>
            <a:r>
              <a:rPr sz="2000" b="1" u="sng" dirty="0" smtClean="0">
                <a:sym typeface="+mn-ea"/>
              </a:rPr>
              <a:t>Late effects of RT</a:t>
            </a:r>
            <a:r>
              <a:rPr sz="2000" dirty="0" smtClean="0">
                <a:sym typeface="+mn-ea"/>
              </a:rPr>
              <a:t>: soft tissue hypoplasia, bone growth retardation, CNS neuropsychological effects, and radiation-induced secondary tumors</a:t>
            </a:r>
          </a:p>
          <a:p>
            <a:pPr algn="just">
              <a:buClr>
                <a:srgbClr val="FF0000"/>
              </a:buClr>
            </a:pPr>
            <a:r>
              <a:rPr sz="2000" dirty="0" smtClean="0">
                <a:sym typeface="+mn-ea"/>
              </a:rPr>
              <a:t>Use of </a:t>
            </a:r>
            <a:r>
              <a:rPr lang="sr-Latn-RS" sz="2000" b="1" u="sng" dirty="0" smtClean="0">
                <a:sym typeface="+mn-ea"/>
              </a:rPr>
              <a:t>C</a:t>
            </a:r>
            <a:r>
              <a:rPr sz="2000" b="1" u="sng" dirty="0" smtClean="0">
                <a:sym typeface="+mn-ea"/>
              </a:rPr>
              <a:t>HT associated with late effects</a:t>
            </a:r>
            <a:r>
              <a:rPr sz="2000" dirty="0" smtClean="0">
                <a:sym typeface="+mn-ea"/>
              </a:rPr>
              <a:t> of therapy (late myocardial damage due to anthracycline administration, nephrotoxicity due to cisplatin and ifosfamide and secondary leukemia due to alkylating agents)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110" b="1" dirty="0" smtClean="0">
                <a:sym typeface="+mn-ea"/>
              </a:rPr>
              <a:t>Palliative </a:t>
            </a:r>
            <a:r>
              <a:rPr lang="en-US" altLang="sr-Latn-RS" sz="3110" b="1" dirty="0" smtClean="0">
                <a:sym typeface="+mn-ea"/>
              </a:rPr>
              <a:t>radiotherapy</a:t>
            </a:r>
            <a:r>
              <a:rPr lang="sr-Latn-RS" sz="3110" b="1" dirty="0" smtClean="0"/>
              <a:t/>
            </a:r>
            <a:br>
              <a:rPr lang="sr-Latn-RS" sz="3110" b="1" dirty="0" smtClean="0"/>
            </a:br>
            <a:endParaRPr lang="sr-Latn-RS" sz="3110" b="1" dirty="0" smtClean="0"/>
          </a:p>
        </p:txBody>
      </p:sp>
      <p:sp>
        <p:nvSpPr>
          <p:cNvPr id="3" name="Content Placeholder 2"/>
          <p:cNvSpPr>
            <a:spLocks noGrp="1"/>
          </p:cNvSpPr>
          <p:nvPr>
            <p:ph sz="half" idx="1"/>
          </p:nvPr>
        </p:nvSpPr>
        <p:spPr/>
        <p:txBody>
          <a:bodyPr>
            <a:normAutofit/>
          </a:bodyPr>
          <a:lstStyle/>
          <a:p>
            <a:pPr marL="630555" indent="-630555">
              <a:buClr>
                <a:srgbClr val="DA0000"/>
              </a:buClr>
              <a:defRPr/>
            </a:pPr>
            <a:endParaRPr lang="sr-Latn-RS" sz="2000" dirty="0"/>
          </a:p>
          <a:p>
            <a:pPr marL="0" indent="0">
              <a:lnSpc>
                <a:spcPct val="80000"/>
              </a:lnSpc>
              <a:buNone/>
              <a:defRPr/>
            </a:pPr>
            <a:r>
              <a:rPr lang="sr-Latn-RS" altLang="sr-Latn-CS" sz="2000" b="1" dirty="0"/>
              <a:t>Indications</a:t>
            </a:r>
          </a:p>
          <a:p>
            <a:pPr>
              <a:lnSpc>
                <a:spcPct val="80000"/>
              </a:lnSpc>
              <a:defRPr/>
            </a:pPr>
            <a:r>
              <a:rPr lang="sr-Latn-RS" altLang="sr-Latn-CS" sz="2000" dirty="0"/>
              <a:t>pain </a:t>
            </a:r>
            <a:r>
              <a:rPr lang="en-US" altLang="sr-Latn-RS" sz="2000" dirty="0"/>
              <a:t>reduction</a:t>
            </a:r>
            <a:endParaRPr lang="sr-Latn-RS" altLang="sr-Latn-CS" sz="2000" dirty="0"/>
          </a:p>
          <a:p>
            <a:pPr>
              <a:lnSpc>
                <a:spcPct val="80000"/>
              </a:lnSpc>
              <a:defRPr/>
            </a:pPr>
            <a:r>
              <a:rPr lang="sr-Latn-RS" altLang="sr-Latn-CS" sz="2000" dirty="0"/>
              <a:t>stabilization</a:t>
            </a:r>
          </a:p>
          <a:p>
            <a:pPr>
              <a:lnSpc>
                <a:spcPct val="80000"/>
              </a:lnSpc>
              <a:defRPr/>
            </a:pPr>
            <a:r>
              <a:rPr lang="sr-Latn-RS" altLang="sr-Latn-CS" sz="2000" dirty="0"/>
              <a:t>hemostasis</a:t>
            </a:r>
          </a:p>
          <a:p>
            <a:pPr>
              <a:lnSpc>
                <a:spcPct val="80000"/>
              </a:lnSpc>
              <a:defRPr/>
            </a:pPr>
            <a:r>
              <a:rPr lang="sr-Latn-RS" altLang="sr-Latn-CS" sz="2000" dirty="0"/>
              <a:t>deobstruction</a:t>
            </a:r>
          </a:p>
          <a:p>
            <a:pPr>
              <a:lnSpc>
                <a:spcPct val="80000"/>
              </a:lnSpc>
              <a:defRPr/>
            </a:pPr>
            <a:r>
              <a:rPr lang="sr-Latn-RS" altLang="sr-Latn-CS" sz="2000" dirty="0"/>
              <a:t>improving the quality of life</a:t>
            </a:r>
          </a:p>
          <a:p>
            <a:endParaRPr lang="en-US" dirty="0"/>
          </a:p>
        </p:txBody>
      </p:sp>
      <p:sp>
        <p:nvSpPr>
          <p:cNvPr id="5" name="Content Placeholder 4"/>
          <p:cNvSpPr>
            <a:spLocks noGrp="1"/>
          </p:cNvSpPr>
          <p:nvPr>
            <p:ph sz="half" idx="2"/>
          </p:nvPr>
        </p:nvSpPr>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32656"/>
            <a:ext cx="8229600" cy="1143000"/>
          </a:xfrm>
        </p:spPr>
        <p:txBody>
          <a:bodyPr>
            <a:normAutofit/>
          </a:bodyPr>
          <a:lstStyle/>
          <a:p>
            <a:r>
              <a:rPr sz="2800" b="1" smtClean="0"/>
              <a:t>Radiotherapy of tumors in children - general aspects</a:t>
            </a:r>
          </a:p>
        </p:txBody>
      </p:sp>
      <p:sp>
        <p:nvSpPr>
          <p:cNvPr id="3" name="Content Placeholder 2"/>
          <p:cNvSpPr>
            <a:spLocks noGrp="1"/>
          </p:cNvSpPr>
          <p:nvPr>
            <p:ph idx="1"/>
          </p:nvPr>
        </p:nvSpPr>
        <p:spPr>
          <a:xfrm>
            <a:off x="395605" y="1772920"/>
            <a:ext cx="8229600" cy="1685925"/>
          </a:xfrm>
        </p:spPr>
        <p:style>
          <a:lnRef idx="2">
            <a:schemeClr val="accent1"/>
          </a:lnRef>
          <a:fillRef idx="1">
            <a:schemeClr val="lt1"/>
          </a:fillRef>
          <a:effectRef idx="0">
            <a:schemeClr val="accent1"/>
          </a:effectRef>
          <a:fontRef idx="minor">
            <a:schemeClr val="dk1"/>
          </a:fontRef>
        </p:style>
        <p:txBody>
          <a:bodyPr>
            <a:normAutofit/>
          </a:bodyPr>
          <a:lstStyle/>
          <a:p>
            <a:r>
              <a:rPr lang="sr-Latn-CS" sz="2000" dirty="0" smtClean="0"/>
              <a:t>It is carried out in highly specialized centers</a:t>
            </a:r>
          </a:p>
          <a:p>
            <a:r>
              <a:rPr lang="sr-Latn-CS" sz="2000" dirty="0" smtClean="0"/>
              <a:t>The radiotherapy team consists of: a pediatric radiation oncologist, a medical physicist, a radiation technician and a nurse</a:t>
            </a:r>
          </a:p>
          <a:p>
            <a:r>
              <a:rPr lang="sr-Latn-CS" sz="2000" dirty="0" smtClean="0"/>
              <a:t>Smaller daily doses per fraction (1.2-1.8 Gy)</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72465" y="1557020"/>
            <a:ext cx="7666990" cy="459740"/>
          </a:xfrm>
        </p:spPr>
        <p:style>
          <a:lnRef idx="2">
            <a:schemeClr val="accent1"/>
          </a:lnRef>
          <a:fillRef idx="1">
            <a:schemeClr val="lt1"/>
          </a:fillRef>
          <a:effectRef idx="0">
            <a:schemeClr val="accent1"/>
          </a:effectRef>
          <a:fontRef idx="minor">
            <a:schemeClr val="dk1"/>
          </a:fontRef>
        </p:style>
        <p:txBody>
          <a:bodyPr>
            <a:noAutofit/>
          </a:bodyPr>
          <a:lstStyle/>
          <a:p>
            <a:pPr marL="0" indent="0" algn="ctr">
              <a:buClr>
                <a:srgbClr val="FF0000"/>
              </a:buClr>
              <a:buNone/>
            </a:pPr>
            <a:r>
              <a:rPr lang="sr-Latn-RS" sz="2000" dirty="0" smtClean="0"/>
              <a:t>The patient and family are involved in the treatment process.</a:t>
            </a:r>
          </a:p>
        </p:txBody>
      </p:sp>
      <p:sp>
        <p:nvSpPr>
          <p:cNvPr id="2" name="Content Placeholder 1"/>
          <p:cNvSpPr>
            <a:spLocks noGrp="1"/>
          </p:cNvSpPr>
          <p:nvPr>
            <p:ph sz="half" idx="2"/>
          </p:nvPr>
        </p:nvSpPr>
        <p:spPr/>
        <p:txBody>
          <a:bodyP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995" y="1052830"/>
            <a:ext cx="8229600" cy="1756410"/>
          </a:xfrm>
          <a:ln>
            <a:solidFill>
              <a:schemeClr val="accent1"/>
            </a:solidFill>
          </a:ln>
        </p:spPr>
        <p:txBody>
          <a:bodyPr>
            <a:normAutofit/>
          </a:bodyPr>
          <a:lstStyle/>
          <a:p>
            <a:pPr>
              <a:buFont typeface="Arial" panose="020B0604020202020204" pitchFamily="34" charset="0"/>
              <a:buChar char="•"/>
            </a:pPr>
            <a:r>
              <a:rPr sz="2000" dirty="0" smtClean="0"/>
              <a:t>RT in children up to 3-4 years of age requires the use of short-term general anesthesia</a:t>
            </a:r>
          </a:p>
          <a:p>
            <a:pPr>
              <a:buFont typeface="Arial" panose="020B0604020202020204" pitchFamily="34" charset="0"/>
              <a:buChar char="•"/>
            </a:pPr>
            <a:r>
              <a:rPr sz="2000" dirty="0" smtClean="0"/>
              <a:t>Mandatory rigorous quality control</a:t>
            </a:r>
          </a:p>
          <a:p>
            <a:pPr>
              <a:buFont typeface="Arial" panose="020B0604020202020204" pitchFamily="34" charset="0"/>
              <a:buChar char="•"/>
            </a:pPr>
            <a:r>
              <a:rPr sz="2000" dirty="0" smtClean="0"/>
              <a:t>Avoid using large fields whenever possible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126" t="24651" r="28638" b="43084"/>
          <a:stretch>
            <a:fillRect/>
          </a:stretch>
        </p:blipFill>
        <p:spPr bwMode="auto">
          <a:xfrm>
            <a:off x="395536" y="3717032"/>
            <a:ext cx="8534627"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5105" t="17473" r="16225" b="39416"/>
          <a:stretch>
            <a:fillRect/>
          </a:stretch>
        </p:blipFill>
        <p:spPr bwMode="auto">
          <a:xfrm>
            <a:off x="395536" y="0"/>
            <a:ext cx="8208912" cy="3153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Leukemias in childhood</a:t>
            </a:r>
          </a:p>
        </p:txBody>
      </p:sp>
      <p:sp>
        <p:nvSpPr>
          <p:cNvPr id="3" name="Content Placeholder 2"/>
          <p:cNvSpPr>
            <a:spLocks noGrp="1"/>
          </p:cNvSpPr>
          <p:nvPr>
            <p:ph idx="1"/>
          </p:nvPr>
        </p:nvSpPr>
        <p:spPr/>
        <p:txBody>
          <a:bodyPr/>
          <a:lstStyle/>
          <a:p>
            <a:r>
              <a:rPr lang="sr-Latn-RS" sz="2000" dirty="0" smtClean="0"/>
              <a:t>The most common malignant disease in children (30% of childhood malignancies)</a:t>
            </a:r>
          </a:p>
          <a:p>
            <a:r>
              <a:rPr lang="sr-Latn-RS" sz="2000" dirty="0" smtClean="0"/>
              <a:t>4000 new cases in the world annually</a:t>
            </a:r>
          </a:p>
          <a:p>
            <a:r>
              <a:rPr lang="sr-Latn-RS" sz="2000" dirty="0" smtClean="0"/>
              <a:t>ALL (80%), AML (15-20%), CML (5%)</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Treatment of leukemia</a:t>
            </a:r>
          </a:p>
        </p:txBody>
      </p:sp>
      <p:sp>
        <p:nvSpPr>
          <p:cNvPr id="3" name="Content Placeholder 2"/>
          <p:cNvSpPr>
            <a:spLocks noGrp="1"/>
          </p:cNvSpPr>
          <p:nvPr>
            <p:ph idx="1"/>
          </p:nvPr>
        </p:nvSpPr>
        <p:spPr/>
        <p:txBody>
          <a:bodyPr/>
          <a:lstStyle/>
          <a:p>
            <a:r>
              <a:rPr lang="sr-Latn-RS" sz="2000" b="1" dirty="0" smtClean="0"/>
              <a:t>Surgery</a:t>
            </a:r>
            <a:r>
              <a:rPr lang="sr-Latn-RS" sz="2000" dirty="0" smtClean="0"/>
              <a:t> is not used</a:t>
            </a:r>
          </a:p>
          <a:p>
            <a:r>
              <a:rPr lang="sr-Latn-RS" sz="2000" b="1" dirty="0" smtClean="0"/>
              <a:t>Systemic CHT</a:t>
            </a:r>
          </a:p>
          <a:p>
            <a:r>
              <a:rPr lang="sr-Latn-RS" sz="2000" b="1" dirty="0" smtClean="0"/>
              <a:t>Radiotherapy</a:t>
            </a:r>
          </a:p>
          <a:p>
            <a:r>
              <a:rPr lang="sr-Latn-RS" sz="2000" u="sng" dirty="0" smtClean="0"/>
              <a:t>Prophylactic WBRT</a:t>
            </a:r>
            <a:r>
              <a:rPr lang="sr-Latn-RS" sz="2000" dirty="0" smtClean="0"/>
              <a:t> of the CNS in 10-15% of patients with ALL (Intrathecal administration of CHT is preferred to avoid toxicity)</a:t>
            </a:r>
          </a:p>
          <a:p>
            <a:r>
              <a:rPr lang="sr-Latn-RS" sz="2000" u="sng" dirty="0" smtClean="0"/>
              <a:t>Cranial and craniospinal RT</a:t>
            </a:r>
            <a:r>
              <a:rPr lang="sr-Latn-RS" sz="2000" dirty="0" smtClean="0"/>
              <a:t> in disease relapse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Cranial and craniospinal radiotherapy in leukemia patients</a:t>
            </a:r>
          </a:p>
        </p:txBody>
      </p:sp>
      <p:sp>
        <p:nvSpPr>
          <p:cNvPr id="3" name="Content Placeholder 2"/>
          <p:cNvSpPr>
            <a:spLocks noGrp="1"/>
          </p:cNvSpPr>
          <p:nvPr>
            <p:ph idx="1"/>
          </p:nvPr>
        </p:nvSpPr>
        <p:spPr>
          <a:xfrm>
            <a:off x="457200" y="1600200"/>
            <a:ext cx="8229600" cy="4781128"/>
          </a:xfrm>
        </p:spPr>
        <p:txBody>
          <a:bodyPr>
            <a:normAutofit lnSpcReduction="20000"/>
          </a:bodyPr>
          <a:lstStyle/>
          <a:p>
            <a:r>
              <a:rPr lang="sr-Latn-RS" sz="2425" dirty="0" smtClean="0"/>
              <a:t>Delineation of target volume structures for prophylactic and therapeutic RT</a:t>
            </a:r>
          </a:p>
          <a:p>
            <a:r>
              <a:rPr lang="sr-Latn-RS" sz="2425" dirty="0" smtClean="0"/>
              <a:t>CTV (entire endocranium, both retrobulbar spaces, skull base, C1-C2)</a:t>
            </a:r>
          </a:p>
          <a:p>
            <a:r>
              <a:rPr lang="sr-Latn-RS" sz="2425" dirty="0" smtClean="0"/>
              <a:t>CTVsp (dural sac with intervertebral openings, cranial border of the lower edge of CTVcr, caudal 2cm below the end of the dural space)</a:t>
            </a:r>
          </a:p>
          <a:p>
            <a:r>
              <a:rPr lang="sr-Latn-RS" sz="2425" dirty="0" smtClean="0"/>
              <a:t>PTV = CTV + 5mm</a:t>
            </a:r>
          </a:p>
          <a:p>
            <a:r>
              <a:rPr lang="sr-Latn-RS" sz="2425" dirty="0" smtClean="0"/>
              <a:t>OAR (eye lens, spinal vertebrae, spinal cord)</a:t>
            </a:r>
          </a:p>
          <a:p>
            <a:pPr marL="0" indent="0">
              <a:buNone/>
            </a:pPr>
            <a:endParaRPr lang="sr-Latn-RS" sz="2425" dirty="0" smtClean="0"/>
          </a:p>
          <a:p>
            <a:r>
              <a:rPr lang="sr-Latn-RS" sz="2425" dirty="0" smtClean="0"/>
              <a:t>Prophylactic dose 12 Gy (1.2 Gy per fraction)</a:t>
            </a:r>
          </a:p>
          <a:p>
            <a:r>
              <a:rPr lang="sr-Latn-RS" sz="2425" dirty="0" smtClean="0"/>
              <a:t>Therapeutic cranial dose 18 - 24 Gy (1.5 Gy per fraction)</a:t>
            </a:r>
          </a:p>
          <a:p>
            <a:r>
              <a:rPr lang="sr-Latn-RS" sz="2425" dirty="0" smtClean="0"/>
              <a:t>Spinal dose 6-18 Gy (1.8-2 Gy per fraction) </a:t>
            </a:r>
            <a:endParaRPr lang="sr-Latn-RS" sz="2425" dirty="0"/>
          </a:p>
          <a:p>
            <a:pPr marL="0" indent="0">
              <a:buNone/>
            </a:pPr>
            <a:endParaRPr lang="sr-Latn-RS" dirty="0" smtClean="0"/>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332656"/>
            <a:ext cx="7365479" cy="555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85443" y="6092425"/>
            <a:ext cx="8111231" cy="400110"/>
          </a:xfrm>
          <a:prstGeom prst="rect">
            <a:avLst/>
          </a:prstGeom>
          <a:noFill/>
        </p:spPr>
        <p:txBody>
          <a:bodyPr wrap="square" rtlCol="0">
            <a:spAutoFit/>
          </a:bodyPr>
          <a:lstStyle/>
          <a:p>
            <a:r>
              <a:rPr lang="en-US" sz="1000" dirty="0"/>
              <a:t>Yoon M, </a:t>
            </a:r>
            <a:r>
              <a:rPr lang="sr-Latn-RS" sz="1000" dirty="0" smtClean="0"/>
              <a:t>et al</a:t>
            </a:r>
            <a:r>
              <a:rPr lang="en-US" sz="1000" dirty="0" smtClean="0"/>
              <a:t>. </a:t>
            </a:r>
            <a:r>
              <a:rPr lang="en-US" sz="1000" dirty="0" err="1"/>
              <a:t>Craniospinal</a:t>
            </a:r>
            <a:r>
              <a:rPr lang="en-US" sz="1000" dirty="0"/>
              <a:t> irradiation techniques: a </a:t>
            </a:r>
            <a:r>
              <a:rPr lang="en-US" sz="1000" dirty="0" err="1"/>
              <a:t>dosimetric</a:t>
            </a:r>
            <a:r>
              <a:rPr lang="en-US" sz="1000" dirty="0"/>
              <a:t> comparison of proton beams with standard and advanced photon radiotherapy. </a:t>
            </a:r>
            <a:r>
              <a:rPr lang="en-US" sz="1000" dirty="0" err="1"/>
              <a:t>Int</a:t>
            </a:r>
            <a:r>
              <a:rPr lang="en-US" sz="1000" dirty="0"/>
              <a:t> J </a:t>
            </a:r>
            <a:r>
              <a:rPr lang="en-US" sz="1000" dirty="0" err="1"/>
              <a:t>Radiat</a:t>
            </a:r>
            <a:r>
              <a:rPr lang="en-US" sz="1000" dirty="0"/>
              <a:t> </a:t>
            </a:r>
            <a:r>
              <a:rPr lang="en-US" sz="1000" dirty="0" err="1"/>
              <a:t>Oncol</a:t>
            </a:r>
            <a:r>
              <a:rPr lang="en-US" sz="1000" dirty="0"/>
              <a:t> </a:t>
            </a:r>
            <a:r>
              <a:rPr lang="en-US" sz="1000" dirty="0" err="1"/>
              <a:t>Biol</a:t>
            </a:r>
            <a:r>
              <a:rPr lang="en-US" sz="1000" dirty="0"/>
              <a:t> </a:t>
            </a:r>
            <a:r>
              <a:rPr lang="en-US" sz="1000" dirty="0" err="1" smtClean="0"/>
              <a:t>Phys</a:t>
            </a:r>
            <a:r>
              <a:rPr lang="en-US" sz="1000" dirty="0" smtClean="0"/>
              <a:t> 2011;81(3</a:t>
            </a:r>
            <a:r>
              <a:rPr lang="en-US" sz="1000" dirty="0"/>
              <a:t>):637-46.</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Testicular radiotherapy in leukemia patients</a:t>
            </a:r>
          </a:p>
        </p:txBody>
      </p:sp>
      <p:sp>
        <p:nvSpPr>
          <p:cNvPr id="3" name="Content Placeholder 2"/>
          <p:cNvSpPr>
            <a:spLocks noGrp="1"/>
          </p:cNvSpPr>
          <p:nvPr>
            <p:ph idx="1"/>
          </p:nvPr>
        </p:nvSpPr>
        <p:spPr>
          <a:xfrm>
            <a:off x="467544" y="1124744"/>
            <a:ext cx="8229600" cy="4525963"/>
          </a:xfrm>
        </p:spPr>
        <p:txBody>
          <a:bodyPr>
            <a:normAutofit/>
          </a:bodyPr>
          <a:lstStyle/>
          <a:p>
            <a:r>
              <a:rPr lang="sr-Latn-RS" sz="2000" dirty="0" smtClean="0"/>
              <a:t>Indications:</a:t>
            </a:r>
          </a:p>
          <a:p>
            <a:r>
              <a:rPr lang="sr-Latn-RS" sz="2000" dirty="0" smtClean="0"/>
              <a:t>Residual testiculer disease persists after CHT</a:t>
            </a:r>
          </a:p>
          <a:p>
            <a:r>
              <a:rPr lang="sr-Latn-RS" sz="2000" dirty="0" smtClean="0"/>
              <a:t>Relapse of the testicles</a:t>
            </a:r>
          </a:p>
          <a:p>
            <a:endParaRPr lang="sr-Latn-RS" sz="2000" dirty="0" smtClean="0"/>
          </a:p>
          <a:p>
            <a:r>
              <a:rPr lang="sr-Latn-RS" sz="2000" dirty="0" smtClean="0"/>
              <a:t>TD 24 Gy (2Gy per fraction)</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659" y="2492392"/>
            <a:ext cx="5403065" cy="3945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Box 3"/>
          <p:cNvSpPr txBox="1"/>
          <p:nvPr/>
        </p:nvSpPr>
        <p:spPr>
          <a:xfrm>
            <a:off x="3826510" y="6365875"/>
            <a:ext cx="5054600" cy="398780"/>
          </a:xfrm>
          <a:prstGeom prst="rect">
            <a:avLst/>
          </a:prstGeom>
          <a:noFill/>
        </p:spPr>
        <p:txBody>
          <a:bodyPr wrap="square" rtlCol="0">
            <a:spAutoFit/>
          </a:bodyPr>
          <a:lstStyle/>
          <a:p>
            <a:r>
              <a:rPr lang="sr-Latn-RS" altLang="en-US" sz="1000"/>
              <a:t>Dostupno na: Primary Testicular Lymphoma. At: https://oncohemakey.com/primary-testicular-lymphoma/</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Hodgkin's lymphoma in childhood</a:t>
            </a:r>
          </a:p>
        </p:txBody>
      </p:sp>
      <p:sp>
        <p:nvSpPr>
          <p:cNvPr id="3" name="Content Placeholder 2"/>
          <p:cNvSpPr>
            <a:spLocks noGrp="1"/>
          </p:cNvSpPr>
          <p:nvPr>
            <p:ph idx="1"/>
          </p:nvPr>
        </p:nvSpPr>
        <p:spPr>
          <a:xfrm>
            <a:off x="29387" y="1412776"/>
            <a:ext cx="4032448" cy="4525963"/>
          </a:xfrm>
        </p:spPr>
        <p:txBody>
          <a:bodyPr>
            <a:normAutofit/>
          </a:bodyPr>
          <a:lstStyle/>
          <a:p>
            <a:r>
              <a:rPr lang="sr-Latn-RS" sz="2000" dirty="0" smtClean="0"/>
              <a:t>Over 80% older than 10 years</a:t>
            </a:r>
          </a:p>
          <a:p>
            <a:r>
              <a:rPr lang="sr-Latn-RS" sz="2000" dirty="0" smtClean="0"/>
              <a:t>Enlargement of neck LN, mediastinum, supraclavicular LN</a:t>
            </a:r>
          </a:p>
          <a:p>
            <a:r>
              <a:rPr lang="sr-Latn-RS" sz="2000" dirty="0" smtClean="0"/>
              <a:t>25-30% B symptomatology</a:t>
            </a:r>
          </a:p>
          <a:p>
            <a:r>
              <a:rPr lang="sr-Latn-RS" sz="2000" dirty="0" smtClean="0"/>
              <a:t>10% diagnosed in the IV stage</a:t>
            </a:r>
          </a:p>
          <a:p>
            <a:pPr marL="0" indent="0">
              <a:buNone/>
            </a:pPr>
            <a:endParaRPr lang="sr-Latn-RS" sz="2000" dirty="0" smtClean="0"/>
          </a:p>
          <a:p>
            <a:pPr marL="0" indent="0">
              <a:buNone/>
            </a:pPr>
            <a:r>
              <a:rPr lang="sr-Latn-RS" sz="2000" b="1" dirty="0" smtClean="0"/>
              <a:t>Treatment</a:t>
            </a:r>
          </a:p>
          <a:p>
            <a:r>
              <a:rPr lang="sr-Latn-RS" sz="2000" dirty="0" smtClean="0"/>
              <a:t>HT (MOPP, ABVD, ABVD/MOPP, GPOH-HD95, BEACOPP)</a:t>
            </a:r>
          </a:p>
          <a:p>
            <a:r>
              <a:rPr lang="sr-Latn-RS" sz="2000" dirty="0" smtClean="0"/>
              <a:t>PR or CR – RT applied</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1806" y="1541126"/>
            <a:ext cx="5122193"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39552" y="6084296"/>
            <a:ext cx="7920880" cy="400110"/>
          </a:xfrm>
          <a:prstGeom prst="rect">
            <a:avLst/>
          </a:prstGeom>
          <a:noFill/>
        </p:spPr>
        <p:txBody>
          <a:bodyPr wrap="square" rtlCol="0">
            <a:spAutoFit/>
          </a:bodyPr>
          <a:lstStyle/>
          <a:p>
            <a:r>
              <a:rPr lang="en-US" sz="1000" dirty="0"/>
              <a:t>Tinkle CL, </a:t>
            </a:r>
            <a:r>
              <a:rPr lang="sr-Latn-RS" sz="1000" dirty="0" smtClean="0"/>
              <a:t>et al</a:t>
            </a:r>
            <a:r>
              <a:rPr lang="en-US" sz="1000" dirty="0" smtClean="0"/>
              <a:t>. </a:t>
            </a:r>
            <a:r>
              <a:rPr lang="en-US" sz="1000" dirty="0"/>
              <a:t>Treatment patterns and disease outcomes for pediatric patients with refractory or recurrent Hodgkin lymphoma treated with curative-intent salvage radiotherapy. </a:t>
            </a:r>
            <a:r>
              <a:rPr lang="en-US" sz="1000" dirty="0" err="1"/>
              <a:t>Radiother</a:t>
            </a:r>
            <a:r>
              <a:rPr lang="en-US" sz="1000" dirty="0"/>
              <a:t> </a:t>
            </a:r>
            <a:r>
              <a:rPr lang="en-US" sz="1000" dirty="0" err="1" smtClean="0"/>
              <a:t>Oncol</a:t>
            </a:r>
            <a:r>
              <a:rPr lang="en-US" sz="1000" dirty="0" smtClean="0"/>
              <a:t> 2019;134:89-95</a:t>
            </a:r>
            <a:r>
              <a:rPr lang="en-US" sz="1000" dirty="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28040" y="274638"/>
            <a:ext cx="8229600" cy="1143000"/>
          </a:xfrm>
        </p:spPr>
        <p:txBody>
          <a:bodyPr/>
          <a:lstStyle/>
          <a:p>
            <a:r>
              <a:rPr lang="sr-Latn-RS" altLang="en-US" sz="2800" b="1"/>
              <a:t>Emergency situations in radiotherapy</a:t>
            </a:r>
          </a:p>
        </p:txBody>
      </p:sp>
      <p:sp>
        <p:nvSpPr>
          <p:cNvPr id="5" name="Text Placeholder 4"/>
          <p:cNvSpPr>
            <a:spLocks noGrp="1"/>
          </p:cNvSpPr>
          <p:nvPr>
            <p:ph type="body" idx="1"/>
          </p:nvPr>
        </p:nvSpPr>
        <p:spPr>
          <a:xfrm>
            <a:off x="683895" y="2546350"/>
            <a:ext cx="6327140" cy="1765935"/>
          </a:xfrm>
          <a:ln>
            <a:gradFill>
              <a:gsLst>
                <a:gs pos="0">
                  <a:srgbClr val="007BD3"/>
                </a:gs>
                <a:gs pos="100000">
                  <a:srgbClr val="034373"/>
                </a:gs>
              </a:gsLst>
            </a:gradFill>
          </a:ln>
        </p:spPr>
        <p:txBody>
          <a:bodyPr/>
          <a:lstStyle/>
          <a:p>
            <a:r>
              <a:rPr lang="sr-Latn-RS" altLang="en-US" sz="2000">
                <a:latin typeface="Calibri" panose="020F0502020204030204" charset="0"/>
                <a:cs typeface="Calibri" panose="020F0502020204030204" charset="0"/>
                <a:sym typeface="+mn-ea"/>
              </a:rPr>
              <a:t>CNS</a:t>
            </a:r>
            <a:r>
              <a:rPr lang="en-US" altLang="sr-Latn-RS" sz="2000">
                <a:latin typeface="Calibri" panose="020F0502020204030204" charset="0"/>
                <a:cs typeface="Calibri" panose="020F0502020204030204" charset="0"/>
                <a:sym typeface="+mn-ea"/>
              </a:rPr>
              <a:t> </a:t>
            </a:r>
            <a:r>
              <a:rPr lang="sr-Latn-RS" altLang="en-US" sz="2000">
                <a:latin typeface="Calibri" panose="020F0502020204030204" charset="0"/>
                <a:cs typeface="Calibri" panose="020F0502020204030204" charset="0"/>
              </a:rPr>
              <a:t>metastases</a:t>
            </a:r>
          </a:p>
          <a:p>
            <a:r>
              <a:rPr lang="en-US" altLang="sr-Latn-RS" sz="2000">
                <a:latin typeface="Calibri" panose="020F0502020204030204" charset="0"/>
                <a:cs typeface="Calibri" panose="020F0502020204030204" charset="0"/>
              </a:rPr>
              <a:t>T</a:t>
            </a:r>
            <a:r>
              <a:rPr lang="sr-Latn-RS" altLang="en-US" sz="2000">
                <a:latin typeface="Calibri" panose="020F0502020204030204" charset="0"/>
                <a:cs typeface="Calibri" panose="020F0502020204030204" charset="0"/>
              </a:rPr>
              <a:t>hreatening pathological fracture</a:t>
            </a:r>
          </a:p>
          <a:p>
            <a:r>
              <a:rPr lang="en-US" altLang="sr-Latn-RS" sz="2000">
                <a:latin typeface="Calibri" panose="020F0502020204030204" charset="0"/>
                <a:cs typeface="Calibri" panose="020F0502020204030204" charset="0"/>
              </a:rPr>
              <a:t>S</a:t>
            </a:r>
            <a:r>
              <a:rPr lang="sr-Latn-RS" altLang="en-US" sz="2000">
                <a:latin typeface="Calibri" panose="020F0502020204030204" charset="0"/>
                <a:cs typeface="Calibri" panose="020F0502020204030204" charset="0"/>
              </a:rPr>
              <a:t>pinal cord compression (spinal canal stenosis)</a:t>
            </a:r>
          </a:p>
          <a:p>
            <a:r>
              <a:rPr lang="en-US" altLang="sr-Latn-RS" sz="2000">
                <a:latin typeface="Calibri" panose="020F0502020204030204" charset="0"/>
                <a:cs typeface="Calibri" panose="020F0502020204030204" charset="0"/>
              </a:rPr>
              <a:t>S</a:t>
            </a:r>
            <a:r>
              <a:rPr lang="sr-Latn-RS" altLang="en-US" sz="2000">
                <a:latin typeface="Calibri" panose="020F0502020204030204" charset="0"/>
                <a:cs typeface="Calibri" panose="020F0502020204030204" charset="0"/>
              </a:rPr>
              <a:t>uperior vena cava </a:t>
            </a:r>
            <a:r>
              <a:rPr lang="en-US" altLang="sr-Latn-RS" sz="2000">
                <a:latin typeface="Calibri" panose="020F0502020204030204" charset="0"/>
                <a:cs typeface="Calibri" panose="020F0502020204030204" charset="0"/>
              </a:rPr>
              <a:t>S</a:t>
            </a:r>
            <a:r>
              <a:rPr lang="sr-Latn-RS" altLang="en-US" sz="2000">
                <a:latin typeface="Calibri" panose="020F0502020204030204" charset="0"/>
                <a:cs typeface="Calibri" panose="020F0502020204030204" charset="0"/>
              </a:rPr>
              <a:t>yndrome</a:t>
            </a:r>
          </a:p>
        </p:txBody>
      </p:sp>
      <p:pic>
        <p:nvPicPr>
          <p:cNvPr id="100" name="Picture 99"/>
          <p:cNvPicPr/>
          <p:nvPr/>
        </p:nvPicPr>
        <p:blipFill>
          <a:blip r:embed="rId2"/>
          <a:stretch>
            <a:fillRect/>
          </a:stretch>
        </p:blipFill>
        <p:spPr>
          <a:xfrm>
            <a:off x="-317" y="-27940"/>
            <a:ext cx="2102485" cy="1394460"/>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996551"/>
            <a:ext cx="8373616" cy="4032448"/>
          </a:xfrm>
        </p:spPr>
        <p:txBody>
          <a:bodyPr>
            <a:noAutofit/>
          </a:bodyPr>
          <a:lstStyle/>
          <a:p>
            <a:pPr marL="0" indent="0">
              <a:buNone/>
            </a:pPr>
            <a:endParaRPr lang="sr-Latn-RS" sz="2000" dirty="0" smtClean="0"/>
          </a:p>
          <a:p>
            <a:r>
              <a:rPr lang="sr-Latn-RS" sz="2000" b="1" u="sng" dirty="0" smtClean="0"/>
              <a:t>RT contraindications:</a:t>
            </a:r>
            <a:r>
              <a:rPr lang="sr-Latn-RS" sz="2000" dirty="0" smtClean="0"/>
              <a:t> low risk patients, complete remission after HT</a:t>
            </a:r>
          </a:p>
          <a:p>
            <a:r>
              <a:rPr lang="sr-Latn-RS" sz="2000" b="1" u="sng" dirty="0" smtClean="0"/>
              <a:t>Indications for RT:</a:t>
            </a:r>
          </a:p>
          <a:p>
            <a:r>
              <a:rPr lang="sr-Latn-RS" sz="2000" dirty="0" smtClean="0"/>
              <a:t>PR after HT = RT with TD 15-25 Gy (1.8 Gy per fraction)</a:t>
            </a:r>
          </a:p>
          <a:p>
            <a:r>
              <a:rPr lang="sr-Latn-RS" sz="2000" dirty="0" smtClean="0"/>
              <a:t>Intermediate and High risk patients = RT regardless of the achieved effect of CHT with TD 15-25 Gy</a:t>
            </a:r>
          </a:p>
          <a:p>
            <a:pPr marL="0" indent="0">
              <a:buNone/>
            </a:pPr>
            <a:endParaRPr lang="sr-Latn-RS" sz="2000" dirty="0" smtClean="0"/>
          </a:p>
          <a:p>
            <a:r>
              <a:rPr lang="sr-Latn-RS" sz="2000" dirty="0" smtClean="0"/>
              <a:t>Residual disease after HT= IF technique with TD 20-36 Gy</a:t>
            </a:r>
          </a:p>
          <a:p>
            <a:r>
              <a:rPr lang="sr-Latn-RS" sz="2000" dirty="0" smtClean="0"/>
              <a:t>Disease relapse after HT= IF technique with TD 20-36 Gy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16632"/>
            <a:ext cx="8229600" cy="1143000"/>
          </a:xfrm>
        </p:spPr>
        <p:txBody>
          <a:bodyPr>
            <a:normAutofit/>
          </a:bodyPr>
          <a:lstStyle/>
          <a:p>
            <a:r>
              <a:rPr lang="sr-Latn-CS" sz="2800" b="1" dirty="0" smtClean="0"/>
              <a:t>Tumors of the central nervous system in childhood</a:t>
            </a:r>
          </a:p>
        </p:txBody>
      </p:sp>
      <p:sp>
        <p:nvSpPr>
          <p:cNvPr id="3" name="Content Placeholder 2"/>
          <p:cNvSpPr>
            <a:spLocks noGrp="1"/>
          </p:cNvSpPr>
          <p:nvPr>
            <p:ph idx="1"/>
          </p:nvPr>
        </p:nvSpPr>
        <p:spPr>
          <a:xfrm>
            <a:off x="467544" y="1196752"/>
            <a:ext cx="8229600" cy="4525963"/>
          </a:xfrm>
        </p:spPr>
        <p:txBody>
          <a:bodyPr>
            <a:normAutofit/>
          </a:bodyPr>
          <a:lstStyle/>
          <a:p>
            <a:r>
              <a:rPr lang="sr-Latn-CS" sz="2000" dirty="0"/>
              <a:t>Brain tumors in children account for 20% of tumors in </a:t>
            </a:r>
            <a:r>
              <a:rPr lang="sr-Latn-RS" altLang="sr-Latn-CS" sz="2000" dirty="0"/>
              <a:t>pediatric population</a:t>
            </a:r>
            <a:endParaRPr lang="sr-Latn-CS" sz="2000" dirty="0"/>
          </a:p>
          <a:p>
            <a:r>
              <a:rPr lang="sr-Latn-CS" sz="2000" dirty="0"/>
              <a:t>The 5-year survival is about 50%, which is lower than for other pediatric tumors</a:t>
            </a:r>
          </a:p>
          <a:p>
            <a:r>
              <a:rPr lang="sr-Latn-CS" sz="2000" dirty="0"/>
              <a:t>Cured children have sequelae either from the tumor or </a:t>
            </a:r>
            <a:r>
              <a:rPr lang="sr-Latn-RS" altLang="sr-Latn-CS" sz="2000" dirty="0"/>
              <a:t>oncological treatment</a:t>
            </a:r>
            <a:r>
              <a:rPr lang="sr-Latn-CS" sz="2000" dirty="0"/>
              <a:t> or both</a:t>
            </a:r>
          </a:p>
          <a:p>
            <a:r>
              <a:rPr lang="sr-Latn-RS" altLang="sr-Latn-CS" sz="2000" dirty="0"/>
              <a:t>C</a:t>
            </a:r>
            <a:r>
              <a:rPr lang="sr-Latn-CS" sz="2000" dirty="0"/>
              <a:t>HT has not yet contributed to a significant improvement in survival for most pediatric CNS tumors</a:t>
            </a:r>
          </a:p>
          <a:p>
            <a:r>
              <a:rPr lang="sr-Latn-CS" sz="2000" dirty="0"/>
              <a:t>Neuro-oncology multidisciplinary team</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sz="2800" b="1" dirty="0" smtClean="0"/>
              <a:t>Frequency of certain tumors of the CNS in children</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95736" y="1484784"/>
            <a:ext cx="453359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889589" y="6093296"/>
            <a:ext cx="7560840" cy="400110"/>
          </a:xfrm>
          <a:prstGeom prst="rect">
            <a:avLst/>
          </a:prstGeom>
          <a:noFill/>
        </p:spPr>
        <p:txBody>
          <a:bodyPr wrap="square" rtlCol="0">
            <a:spAutoFit/>
          </a:bodyPr>
          <a:lstStyle/>
          <a:p>
            <a:r>
              <a:rPr lang="en-US" sz="1000" dirty="0"/>
              <a:t>Ward E, </a:t>
            </a:r>
            <a:r>
              <a:rPr lang="en-US" sz="1000" dirty="0" err="1"/>
              <a:t>DeSantis</a:t>
            </a:r>
            <a:r>
              <a:rPr lang="en-US" sz="1000" dirty="0"/>
              <a:t> C, Robbins A, Kohler B, </a:t>
            </a:r>
            <a:r>
              <a:rPr lang="en-US" sz="1000" dirty="0" err="1"/>
              <a:t>Jemal</a:t>
            </a:r>
            <a:r>
              <a:rPr lang="en-US" sz="1000" dirty="0"/>
              <a:t> A. Childhood and adolescent cancer statistics, 2014. CA Cancer J </a:t>
            </a:r>
            <a:r>
              <a:rPr lang="en-US" sz="1000" dirty="0" err="1"/>
              <a:t>Clin</a:t>
            </a:r>
            <a:r>
              <a:rPr lang="en-US" sz="1000" dirty="0"/>
              <a:t>. 2014 Mar-Apr;64(2):83-103.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CS" sz="2800" b="1" dirty="0" smtClean="0"/>
              <a:t>Low-grade </a:t>
            </a:r>
            <a:r>
              <a:rPr lang="sr-Latn-RS" altLang="sr-Latn-CS" sz="2800" b="1" dirty="0" smtClean="0"/>
              <a:t>glio</a:t>
            </a:r>
            <a:r>
              <a:rPr lang="sr-Latn-CS" sz="2800" b="1" dirty="0" smtClean="0"/>
              <a:t>mas  </a:t>
            </a:r>
            <a:endParaRPr lang="en-US" sz="2800" b="1" dirty="0"/>
          </a:p>
        </p:txBody>
      </p:sp>
      <p:sp>
        <p:nvSpPr>
          <p:cNvPr id="3" name="Content Placeholder 2"/>
          <p:cNvSpPr>
            <a:spLocks noGrp="1"/>
          </p:cNvSpPr>
          <p:nvPr>
            <p:ph idx="1"/>
          </p:nvPr>
        </p:nvSpPr>
        <p:spPr>
          <a:xfrm>
            <a:off x="467544" y="1340768"/>
            <a:ext cx="8229600" cy="4525963"/>
          </a:xfrm>
        </p:spPr>
        <p:txBody>
          <a:bodyPr>
            <a:normAutofit/>
          </a:bodyPr>
          <a:lstStyle/>
          <a:p>
            <a:pPr marL="0" indent="0">
              <a:buNone/>
            </a:pPr>
            <a:r>
              <a:rPr lang="sr-Latn-CS" sz="2000" dirty="0" smtClean="0">
                <a:sym typeface="+mn-ea"/>
              </a:rPr>
              <a:t>Low-grade </a:t>
            </a:r>
            <a:r>
              <a:rPr lang="sr-Latn-RS" altLang="sr-Latn-CS" sz="2000" dirty="0" smtClean="0">
                <a:sym typeface="+mn-ea"/>
              </a:rPr>
              <a:t>gliomas</a:t>
            </a:r>
            <a:r>
              <a:rPr lang="sr-Latn-CS" sz="2000" dirty="0" smtClean="0">
                <a:latin typeface="+mj-lt"/>
              </a:rPr>
              <a:t> radiotherapy is based on precise imaging to define target volumes</a:t>
            </a:r>
          </a:p>
        </p:txBody>
      </p:sp>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4206" y="2924944"/>
            <a:ext cx="5040042" cy="3194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11560" y="6319446"/>
            <a:ext cx="7488832" cy="400110"/>
          </a:xfrm>
          <a:prstGeom prst="rect">
            <a:avLst/>
          </a:prstGeom>
          <a:noFill/>
        </p:spPr>
        <p:txBody>
          <a:bodyPr wrap="square" rtlCol="0">
            <a:spAutoFit/>
          </a:bodyPr>
          <a:lstStyle/>
          <a:p>
            <a:r>
              <a:rPr lang="en-US" sz="1000" dirty="0" err="1"/>
              <a:t>Shen</a:t>
            </a:r>
            <a:r>
              <a:rPr lang="en-US" sz="1000" dirty="0"/>
              <a:t> CJ, </a:t>
            </a:r>
            <a:r>
              <a:rPr lang="en-US" sz="1000" dirty="0" err="1"/>
              <a:t>Terezakis</a:t>
            </a:r>
            <a:r>
              <a:rPr lang="en-US" sz="1000" dirty="0"/>
              <a:t> SA. The Evolving Role of Radiotherapy for Pediatric Cancers With Advancements in Molecular Tumor Characterization and Targeted Therapies. Front </a:t>
            </a:r>
            <a:r>
              <a:rPr lang="en-US" sz="1000" dirty="0" err="1"/>
              <a:t>Oncol</a:t>
            </a:r>
            <a:r>
              <a:rPr lang="en-US" sz="1000" dirty="0"/>
              <a:t>. 2021 Sep 16;11:679701.</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CS" sz="2800" b="1" dirty="0" smtClean="0"/>
              <a:t>Radiotherapy techniques for low-grade gliomas</a:t>
            </a:r>
          </a:p>
        </p:txBody>
      </p:sp>
      <p:sp>
        <p:nvSpPr>
          <p:cNvPr id="3" name="Content Placeholder 2"/>
          <p:cNvSpPr>
            <a:spLocks noGrp="1"/>
          </p:cNvSpPr>
          <p:nvPr>
            <p:ph sz="half" idx="1"/>
          </p:nvPr>
        </p:nvSpPr>
        <p:spPr/>
        <p:txBody>
          <a:bodyPr>
            <a:normAutofit/>
          </a:bodyPr>
          <a:lstStyle/>
          <a:p>
            <a:pPr>
              <a:buNone/>
            </a:pPr>
            <a:r>
              <a:rPr lang="sr-Latn-CS" sz="2000" b="1" dirty="0" smtClean="0">
                <a:latin typeface="+mj-lt"/>
              </a:rPr>
              <a:t>Position and immobilization</a:t>
            </a:r>
          </a:p>
          <a:p>
            <a:pPr>
              <a:buNone/>
            </a:pPr>
            <a:r>
              <a:rPr lang="sr-Latn-CS" sz="2000" dirty="0" smtClean="0">
                <a:latin typeface="+mj-lt"/>
              </a:rPr>
              <a:t>Supination or pronation depending on the anatomy, immobilization - head mask</a:t>
            </a:r>
          </a:p>
          <a:p>
            <a:pPr>
              <a:buNone/>
            </a:pPr>
            <a:r>
              <a:rPr lang="sr-Latn-CS" sz="2000" b="1" dirty="0" smtClean="0">
                <a:latin typeface="+mj-lt"/>
              </a:rPr>
              <a:t>Target volumes</a:t>
            </a:r>
          </a:p>
          <a:p>
            <a:pPr>
              <a:buNone/>
            </a:pPr>
            <a:r>
              <a:rPr lang="sr-Latn-CS" sz="2000" dirty="0" smtClean="0">
                <a:latin typeface="+mj-lt"/>
              </a:rPr>
              <a:t>GTV - visible tumor on imaging (T2 or "Flair" MRI, fusion with CT)</a:t>
            </a:r>
          </a:p>
          <a:p>
            <a:pPr>
              <a:buNone/>
            </a:pPr>
            <a:r>
              <a:rPr lang="sr-Latn-CS" sz="2000" dirty="0" smtClean="0">
                <a:latin typeface="+mj-lt"/>
              </a:rPr>
              <a:t>  CTV – in case of surgical resection, the brain tissue that surrounded the tumor with a margin of 0.5 cm for potential spread</a:t>
            </a:r>
          </a:p>
          <a:p>
            <a:pPr>
              <a:buNone/>
            </a:pPr>
            <a:r>
              <a:rPr lang="sr-Latn-CS" sz="2000" dirty="0" smtClean="0">
                <a:latin typeface="+mj-lt"/>
              </a:rPr>
              <a:t>54Gy in 30 fractions with 1.8Gy per day</a:t>
            </a:r>
          </a:p>
        </p:txBody>
      </p:sp>
      <p:sp>
        <p:nvSpPr>
          <p:cNvPr id="5" name="Text Box 4"/>
          <p:cNvSpPr txBox="1"/>
          <p:nvPr/>
        </p:nvSpPr>
        <p:spPr>
          <a:xfrm>
            <a:off x="1115695" y="6237605"/>
            <a:ext cx="7387590" cy="245110"/>
          </a:xfrm>
          <a:prstGeom prst="rect">
            <a:avLst/>
          </a:prstGeom>
          <a:noFill/>
        </p:spPr>
        <p:txBody>
          <a:bodyPr wrap="square" rtlCol="0">
            <a:spAutoFit/>
          </a:bodyPr>
          <a:lstStyle/>
          <a:p>
            <a:r>
              <a:rPr lang="en-US" sz="1000"/>
              <a:t>Wang TJC, Mehta MP. Low-Grade Glioma Radiotherapy Treatment and Trials. Neurosurg Clin N Am 2019;30(1):111-118. </a:t>
            </a:r>
          </a:p>
        </p:txBody>
      </p:sp>
      <p:sp>
        <p:nvSpPr>
          <p:cNvPr id="4" name="Content Placeholder 3"/>
          <p:cNvSpPr>
            <a:spLocks noGrp="1"/>
          </p:cNvSpPr>
          <p:nvPr>
            <p:ph sz="half" idx="2"/>
          </p:nvPr>
        </p:nvSpPr>
        <p:spPr/>
        <p:txBody>
          <a:bodyPr/>
          <a:lstStyle/>
          <a:p>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0"/>
            <a:ext cx="6986587" cy="2189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Grp="1" noChangeAspect="1" noChangeArrowheads="1"/>
          </p:cNvPicPr>
          <p:nvPr>
            <p:ph idx="1"/>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l="10530" t="67305" r="8809" b="27219"/>
          <a:stretch>
            <a:fillRect/>
          </a:stretch>
        </p:blipFill>
        <p:spPr bwMode="auto">
          <a:xfrm>
            <a:off x="683568" y="3212976"/>
            <a:ext cx="7776864"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21851"/>
            <a:ext cx="8229600" cy="1143000"/>
          </a:xfrm>
        </p:spPr>
        <p:txBody>
          <a:bodyPr>
            <a:normAutofit/>
          </a:bodyPr>
          <a:lstStyle/>
          <a:p>
            <a:r>
              <a:rPr lang="sr-Latn-CS" sz="2800" b="1" dirty="0" smtClean="0"/>
              <a:t>Medulloblastoma</a:t>
            </a:r>
          </a:p>
        </p:txBody>
      </p:sp>
      <p:sp>
        <p:nvSpPr>
          <p:cNvPr id="3" name="Content Placeholder 2"/>
          <p:cNvSpPr>
            <a:spLocks noGrp="1"/>
          </p:cNvSpPr>
          <p:nvPr>
            <p:ph idx="1"/>
          </p:nvPr>
        </p:nvSpPr>
        <p:spPr>
          <a:xfrm>
            <a:off x="395536" y="4869904"/>
            <a:ext cx="8229600" cy="1329011"/>
          </a:xfrm>
        </p:spPr>
        <p:txBody>
          <a:bodyPr>
            <a:normAutofit/>
          </a:bodyPr>
          <a:lstStyle/>
          <a:p>
            <a:r>
              <a:rPr lang="sr-Latn-CS" sz="2000" dirty="0" smtClean="0">
                <a:latin typeface="+mj-lt"/>
              </a:rPr>
              <a:t>Tendency to spread via cerebrospinal fluid</a:t>
            </a:r>
          </a:p>
          <a:p>
            <a:r>
              <a:rPr lang="sr-Latn-CS" sz="2000" dirty="0" smtClean="0">
                <a:latin typeface="+mj-lt"/>
              </a:rPr>
              <a:t>5-year survival for medulloblastoma 60-70% and similar supratentorial localized tumors 40-50%</a:t>
            </a:r>
          </a:p>
        </p:txBody>
      </p:sp>
      <p:sp>
        <p:nvSpPr>
          <p:cNvPr id="4" name="Rectangle 3"/>
          <p:cNvSpPr/>
          <p:nvPr/>
        </p:nvSpPr>
        <p:spPr>
          <a:xfrm>
            <a:off x="539552" y="2132856"/>
            <a:ext cx="1566161" cy="1198880"/>
          </a:xfrm>
          <a:prstGeom prst="rect">
            <a:avLst/>
          </a:prstGeom>
          <a:ln>
            <a:solidFill>
              <a:schemeClr val="accent5">
                <a:lumMod val="75000"/>
              </a:schemeClr>
            </a:solidFill>
          </a:ln>
        </p:spPr>
        <p:txBody>
          <a:bodyPr wrap="square">
            <a:spAutoFit/>
          </a:bodyPr>
          <a:lstStyle/>
          <a:p>
            <a:pPr lvl="0"/>
            <a:r>
              <a:rPr lang="sr-Latn-RS" dirty="0" smtClean="0">
                <a:latin typeface="+mj-lt"/>
                <a:cs typeface="+mj-lt"/>
              </a:rPr>
              <a:t>WNT-activated </a:t>
            </a:r>
            <a:endParaRPr lang="en-US" dirty="0">
              <a:latin typeface="+mj-lt"/>
              <a:cs typeface="+mj-lt"/>
            </a:endParaRPr>
          </a:p>
          <a:p>
            <a:pPr lvl="0"/>
            <a:r>
              <a:rPr lang="sr-Latn-RS" dirty="0" smtClean="0">
                <a:latin typeface="+mj-lt"/>
                <a:cs typeface="+mj-lt"/>
              </a:rPr>
              <a:t>SHH-activated</a:t>
            </a:r>
            <a:endParaRPr lang="en-US" dirty="0">
              <a:latin typeface="+mj-lt"/>
              <a:cs typeface="+mj-lt"/>
            </a:endParaRPr>
          </a:p>
          <a:p>
            <a:pPr lvl="0"/>
            <a:r>
              <a:rPr lang="sr-Latn-RS" i="1" dirty="0">
                <a:latin typeface="+mj-lt"/>
                <a:cs typeface="+mj-lt"/>
              </a:rPr>
              <a:t>non</a:t>
            </a:r>
            <a:r>
              <a:rPr lang="sr-Latn-RS" dirty="0">
                <a:latin typeface="+mj-lt"/>
                <a:cs typeface="+mj-lt"/>
              </a:rPr>
              <a:t> SHH </a:t>
            </a:r>
            <a:r>
              <a:rPr lang="sr-Latn-RS" i="1" dirty="0">
                <a:latin typeface="+mj-lt"/>
                <a:cs typeface="+mj-lt"/>
              </a:rPr>
              <a:t>non</a:t>
            </a:r>
            <a:r>
              <a:rPr lang="sr-Latn-RS" dirty="0">
                <a:latin typeface="+mj-lt"/>
                <a:cs typeface="+mj-lt"/>
              </a:rPr>
              <a:t> WNT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CS" sz="2800" b="1" dirty="0" smtClean="0">
                <a:sym typeface="+mn-ea"/>
              </a:rPr>
              <a:t>Medulloblastoma</a:t>
            </a:r>
            <a:endParaRPr lang="en-US" sz="2800" b="1" dirty="0"/>
          </a:p>
        </p:txBody>
      </p:sp>
      <p:sp>
        <p:nvSpPr>
          <p:cNvPr id="3" name="Content Placeholder 2"/>
          <p:cNvSpPr>
            <a:spLocks noGrp="1"/>
          </p:cNvSpPr>
          <p:nvPr>
            <p:ph idx="1"/>
          </p:nvPr>
        </p:nvSpPr>
        <p:spPr>
          <a:xfrm>
            <a:off x="457200" y="1600200"/>
            <a:ext cx="8229600" cy="1787525"/>
          </a:xfrm>
        </p:spPr>
        <p:style>
          <a:lnRef idx="2">
            <a:schemeClr val="accent1"/>
          </a:lnRef>
          <a:fillRef idx="1">
            <a:schemeClr val="lt1"/>
          </a:fillRef>
          <a:effectRef idx="0">
            <a:schemeClr val="accent1"/>
          </a:effectRef>
          <a:fontRef idx="minor">
            <a:schemeClr val="dk1"/>
          </a:fontRef>
        </p:style>
        <p:txBody>
          <a:bodyPr>
            <a:normAutofit fontScale="90000" lnSpcReduction="20000"/>
          </a:bodyPr>
          <a:lstStyle/>
          <a:p>
            <a:r>
              <a:rPr lang="sr-Latn-CS" b="1" dirty="0" smtClean="0">
                <a:solidFill>
                  <a:schemeClr val="bg1"/>
                </a:solidFill>
                <a:latin typeface="+mj-lt"/>
              </a:rPr>
              <a:t>Standardna terapija za meduloblastom je i</a:t>
            </a:r>
          </a:p>
          <a:p>
            <a:r>
              <a:rPr sz="2400" dirty="0" smtClean="0">
                <a:latin typeface="+mj-lt"/>
              </a:rPr>
              <a:t>Surgical resection followed by craniospinal RT with a boost dose applied to the primary tumor site</a:t>
            </a:r>
          </a:p>
          <a:p>
            <a:r>
              <a:rPr sz="2400" dirty="0" smtClean="0">
                <a:latin typeface="+mj-lt"/>
              </a:rPr>
              <a:t>Standard application of adjuvant chemotherapy (Vincristine, CCNU, Cisplatin)</a:t>
            </a:r>
          </a:p>
          <a:p>
            <a:endParaRPr lang="en-US" b="1" dirty="0">
              <a:latin typeface="+mj-lt"/>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CS" sz="2800" b="1" dirty="0" smtClean="0"/>
              <a:t>More recent studies also consider prognostic groups: standard and high risk</a:t>
            </a:r>
          </a:p>
        </p:txBody>
      </p:sp>
      <p:sp>
        <p:nvSpPr>
          <p:cNvPr id="3" name="Rectangle 2"/>
          <p:cNvSpPr/>
          <p:nvPr/>
        </p:nvSpPr>
        <p:spPr>
          <a:xfrm>
            <a:off x="1043608" y="2136338"/>
            <a:ext cx="7128792" cy="2245360"/>
          </a:xfrm>
          <a:prstGeom prst="rect">
            <a:avLst/>
          </a:prstGeom>
        </p:spPr>
        <p:txBody>
          <a:bodyPr wrap="square">
            <a:spAutoFit/>
          </a:bodyPr>
          <a:lstStyle/>
          <a:p>
            <a:pPr lvl="0"/>
            <a:r>
              <a:rPr lang="sr-Latn-RS" sz="2000" dirty="0"/>
              <a:t>Standard risk group (age &gt;3 years, postoperative residual tumor &lt;1.5 cm</a:t>
            </a:r>
            <a:r>
              <a:rPr lang="sr-Latn-RS" sz="2000" baseline="30000" dirty="0"/>
              <a:t>2</a:t>
            </a:r>
            <a:r>
              <a:rPr lang="sr-Latn-RS" sz="2000" dirty="0"/>
              <a:t>, no signs of dissemination). The percentage of five-year  disease free </a:t>
            </a:r>
            <a:r>
              <a:rPr lang="sr-Latn-RS" sz="2000" dirty="0">
                <a:sym typeface="+mn-ea"/>
              </a:rPr>
              <a:t>survival</a:t>
            </a:r>
            <a:r>
              <a:rPr lang="sr-Latn-RS" sz="2000" dirty="0"/>
              <a:t> is 80%.</a:t>
            </a:r>
          </a:p>
          <a:p>
            <a:pPr lvl="0"/>
            <a:endParaRPr lang="sr-Latn-RS" sz="2000" dirty="0"/>
          </a:p>
          <a:p>
            <a:pPr lvl="0"/>
            <a:r>
              <a:rPr lang="sr-Latn-RS" sz="2000" dirty="0"/>
              <a:t>High-risk group (age &lt; 3 years, postoperative residual tumor &gt;1.5 cm</a:t>
            </a:r>
            <a:r>
              <a:rPr lang="sr-Latn-RS" sz="2000" baseline="30000" dirty="0"/>
              <a:t>2</a:t>
            </a:r>
            <a:r>
              <a:rPr lang="sr-Latn-RS" sz="2000" dirty="0"/>
              <a:t>, metastatic disease, subtotal resection or biopsy only, male sex). Local relapse often occurs.</a:t>
            </a:r>
          </a:p>
        </p:txBody>
      </p:sp>
      <p:graphicFrame>
        <p:nvGraphicFramePr>
          <p:cNvPr id="6" name="Table 5"/>
          <p:cNvGraphicFramePr>
            <a:graphicFrameLocks noGrp="1"/>
          </p:cNvGraphicFramePr>
          <p:nvPr/>
        </p:nvGraphicFramePr>
        <p:xfrm>
          <a:off x="1547664" y="4869160"/>
          <a:ext cx="5829300" cy="630936"/>
        </p:xfrm>
        <a:graphic>
          <a:graphicData uri="http://schemas.openxmlformats.org/drawingml/2006/table">
            <a:tbl>
              <a:tblPr firstRow="1" firstCol="1" bandRow="1"/>
              <a:tblGrid>
                <a:gridCol w="1321435"/>
                <a:gridCol w="1974850"/>
                <a:gridCol w="2533015"/>
              </a:tblGrid>
              <a:tr h="0">
                <a:tc>
                  <a:txBody>
                    <a:bodyPr/>
                    <a:lstStyle/>
                    <a:p>
                      <a:pPr algn="ctr">
                        <a:lnSpc>
                          <a:spcPct val="115000"/>
                        </a:lnSpc>
                        <a:spcAft>
                          <a:spcPts val="0"/>
                        </a:spcAft>
                      </a:pPr>
                      <a:r>
                        <a:rPr lang="sr-Latn-RS" sz="1200" b="1">
                          <a:solidFill>
                            <a:srgbClr val="000000"/>
                          </a:solidFill>
                          <a:effectLst/>
                          <a:latin typeface="+mn-lt"/>
                          <a:ea typeface="Times New Roman" panose="02020603050405020304"/>
                          <a:cs typeface="Times New Roman" panose="02020603050405020304"/>
                        </a:rPr>
                        <a:t>Risk</a:t>
                      </a:r>
                      <a:endParaRPr lang="en-US" sz="1200">
                        <a:solidFill>
                          <a:srgbClr val="000000"/>
                        </a:solidFill>
                        <a:effectLst/>
                        <a:latin typeface="+mn-lt"/>
                        <a:ea typeface="Times New Roman" panose="02020603050405020304"/>
                        <a:cs typeface="Times New Roman" panose="02020603050405020304"/>
                      </a:endParaRPr>
                    </a:p>
                  </a:txBody>
                  <a:tcPr marL="68580" marR="68580" marT="0" marB="0">
                    <a:lnL>
                      <a:noFill/>
                    </a:lnL>
                    <a:lnR>
                      <a:noFill/>
                    </a:lnR>
                    <a:lnT>
                      <a:noFill/>
                    </a:lnT>
                    <a:lnB w="12700" cap="flat" cmpd="sng" algn="ctr">
                      <a:solidFill>
                        <a:srgbClr val="FFFFFF"/>
                      </a:solidFill>
                      <a:prstDash val="solid"/>
                      <a:round/>
                      <a:headEnd type="none" w="med" len="med"/>
                      <a:tailEnd type="none" w="med" len="med"/>
                    </a:lnB>
                    <a:solidFill>
                      <a:srgbClr val="B6DDE8"/>
                    </a:solidFill>
                  </a:tcPr>
                </a:tc>
                <a:tc>
                  <a:txBody>
                    <a:bodyPr/>
                    <a:lstStyle/>
                    <a:p>
                      <a:pPr algn="ctr">
                        <a:lnSpc>
                          <a:spcPct val="115000"/>
                        </a:lnSpc>
                        <a:spcAft>
                          <a:spcPts val="0"/>
                        </a:spcAft>
                      </a:pPr>
                      <a:r>
                        <a:rPr lang="sr-Latn-RS" altLang="en-US" sz="1200" b="1">
                          <a:solidFill>
                            <a:srgbClr val="000000"/>
                          </a:solidFill>
                          <a:effectLst/>
                          <a:latin typeface="+mn-lt"/>
                          <a:ea typeface="Times New Roman" panose="02020603050405020304"/>
                          <a:cs typeface="Times New Roman" panose="02020603050405020304"/>
                        </a:rPr>
                        <a:t>Craniospinal dose</a:t>
                      </a:r>
                    </a:p>
                  </a:txBody>
                  <a:tcPr marL="68580" marR="68580" marT="0" marB="0">
                    <a:lnL>
                      <a:noFill/>
                    </a:lnL>
                    <a:lnR>
                      <a:noFill/>
                    </a:lnR>
                    <a:lnT>
                      <a:noFill/>
                    </a:lnT>
                    <a:lnB w="12700" cap="flat" cmpd="sng" algn="ctr">
                      <a:solidFill>
                        <a:srgbClr val="FFFFFF"/>
                      </a:solidFill>
                      <a:prstDash val="solid"/>
                      <a:round/>
                      <a:headEnd type="none" w="med" len="med"/>
                      <a:tailEnd type="none" w="med" len="med"/>
                    </a:lnB>
                    <a:solidFill>
                      <a:srgbClr val="B6DDE8"/>
                    </a:solidFill>
                  </a:tcPr>
                </a:tc>
                <a:tc>
                  <a:txBody>
                    <a:bodyPr/>
                    <a:lstStyle/>
                    <a:p>
                      <a:pPr algn="ctr">
                        <a:lnSpc>
                          <a:spcPct val="115000"/>
                        </a:lnSpc>
                        <a:spcAft>
                          <a:spcPts val="0"/>
                        </a:spcAft>
                      </a:pPr>
                      <a:r>
                        <a:rPr lang="sr-Latn-RS" sz="1200" b="1">
                          <a:solidFill>
                            <a:srgbClr val="000000"/>
                          </a:solidFill>
                          <a:effectLst/>
                          <a:latin typeface="+mn-lt"/>
                          <a:ea typeface="Times New Roman" panose="02020603050405020304"/>
                          <a:cs typeface="Times New Roman" panose="02020603050405020304"/>
                        </a:rPr>
                        <a:t>Boost to the posterior cranial fossa</a:t>
                      </a:r>
                    </a:p>
                  </a:txBody>
                  <a:tcPr marL="68580" marR="68580" marT="0" marB="0">
                    <a:lnL>
                      <a:noFill/>
                    </a:lnL>
                    <a:lnR>
                      <a:noFill/>
                    </a:lnR>
                    <a:lnT>
                      <a:noFill/>
                    </a:lnT>
                    <a:lnB w="12700" cap="flat" cmpd="sng" algn="ctr">
                      <a:solidFill>
                        <a:srgbClr val="FFFFFF"/>
                      </a:solidFill>
                      <a:prstDash val="solid"/>
                      <a:round/>
                      <a:headEnd type="none" w="med" len="med"/>
                      <a:tailEnd type="none" w="med" len="med"/>
                    </a:lnB>
                    <a:solidFill>
                      <a:srgbClr val="B6DDE8"/>
                    </a:solidFill>
                  </a:tcPr>
                </a:tc>
              </a:tr>
              <a:tr h="0">
                <a:tc>
                  <a:txBody>
                    <a:bodyPr/>
                    <a:lstStyle/>
                    <a:p>
                      <a:pPr algn="ctr">
                        <a:lnSpc>
                          <a:spcPct val="115000"/>
                        </a:lnSpc>
                        <a:spcAft>
                          <a:spcPts val="0"/>
                        </a:spcAft>
                      </a:pPr>
                      <a:r>
                        <a:rPr lang="sr-Latn-RS" sz="1200">
                          <a:solidFill>
                            <a:srgbClr val="000000"/>
                          </a:solidFill>
                          <a:effectLst/>
                          <a:latin typeface="+mn-lt"/>
                          <a:ea typeface="Times New Roman" panose="02020603050405020304"/>
                          <a:cs typeface="Times New Roman" panose="02020603050405020304"/>
                        </a:rPr>
                        <a:t>Standard</a:t>
                      </a:r>
                      <a:endParaRPr lang="en-US" sz="1200">
                        <a:solidFill>
                          <a:srgbClr val="000000"/>
                        </a:solidFill>
                        <a:effectLst/>
                        <a:latin typeface="+mn-lt"/>
                        <a:ea typeface="Times New Roman" panose="02020603050405020304"/>
                        <a:cs typeface="Times New Roman" panose="02020603050405020304"/>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31849B"/>
                    </a:solidFill>
                  </a:tcPr>
                </a:tc>
                <a:tc>
                  <a:txBody>
                    <a:bodyPr/>
                    <a:lstStyle/>
                    <a:p>
                      <a:pPr algn="ctr">
                        <a:lnSpc>
                          <a:spcPct val="115000"/>
                        </a:lnSpc>
                        <a:spcAft>
                          <a:spcPts val="0"/>
                        </a:spcAft>
                      </a:pPr>
                      <a:r>
                        <a:rPr lang="sr-Latn-RS" sz="1200">
                          <a:solidFill>
                            <a:srgbClr val="000000"/>
                          </a:solidFill>
                          <a:effectLst/>
                          <a:latin typeface="+mn-lt"/>
                          <a:ea typeface="Times New Roman" panose="02020603050405020304"/>
                          <a:cs typeface="Times New Roman" panose="02020603050405020304"/>
                        </a:rPr>
                        <a:t>23,4 Gy in 13 fractions</a:t>
                      </a:r>
                      <a:endParaRPr lang="en-US" sz="1200">
                        <a:solidFill>
                          <a:srgbClr val="000000"/>
                        </a:solidFill>
                        <a:effectLst/>
                        <a:latin typeface="+mn-lt"/>
                        <a:ea typeface="Times New Roman" panose="02020603050405020304"/>
                        <a:cs typeface="Times New Roman" panose="02020603050405020304"/>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ctr">
                        <a:lnSpc>
                          <a:spcPct val="115000"/>
                        </a:lnSpc>
                        <a:spcAft>
                          <a:spcPts val="0"/>
                        </a:spcAft>
                      </a:pPr>
                      <a:r>
                        <a:rPr lang="sr-Latn-RS" sz="1200">
                          <a:solidFill>
                            <a:srgbClr val="000000"/>
                          </a:solidFill>
                          <a:effectLst/>
                          <a:latin typeface="+mn-lt"/>
                          <a:ea typeface="Times New Roman" panose="02020603050405020304"/>
                          <a:cs typeface="Times New Roman" panose="02020603050405020304"/>
                        </a:rPr>
                        <a:t>54-55,8 Gy</a:t>
                      </a:r>
                      <a:endParaRPr lang="en-US" sz="1200">
                        <a:solidFill>
                          <a:srgbClr val="000000"/>
                        </a:solidFill>
                        <a:effectLst/>
                        <a:latin typeface="+mn-lt"/>
                        <a:ea typeface="Times New Roman" panose="02020603050405020304"/>
                        <a:cs typeface="Times New Roman" panose="02020603050405020304"/>
                      </a:endParaRPr>
                    </a:p>
                  </a:txBody>
                  <a:tcPr marL="68580" marR="68580" marT="0" marB="0">
                    <a:lnL>
                      <a:noFill/>
                    </a:lnL>
                    <a:lnR>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r>
              <a:tr h="0">
                <a:tc>
                  <a:txBody>
                    <a:bodyPr/>
                    <a:lstStyle/>
                    <a:p>
                      <a:pPr algn="ctr">
                        <a:lnSpc>
                          <a:spcPct val="115000"/>
                        </a:lnSpc>
                        <a:spcAft>
                          <a:spcPts val="0"/>
                        </a:spcAft>
                      </a:pPr>
                      <a:r>
                        <a:rPr lang="sr-Latn-RS" altLang="en-US" sz="1200">
                          <a:solidFill>
                            <a:srgbClr val="000000"/>
                          </a:solidFill>
                          <a:effectLst/>
                          <a:latin typeface="+mn-lt"/>
                          <a:ea typeface="Times New Roman" panose="02020603050405020304"/>
                          <a:cs typeface="Times New Roman" panose="02020603050405020304"/>
                        </a:rPr>
                        <a:t>High</a:t>
                      </a:r>
                    </a:p>
                  </a:txBody>
                  <a:tcPr marL="68580" marR="68580" marT="0" marB="0">
                    <a:lnL>
                      <a:noFill/>
                    </a:lnL>
                    <a:lnR>
                      <a:noFill/>
                    </a:lnR>
                    <a:lnT w="12700" cap="flat" cmpd="sng" algn="ctr">
                      <a:solidFill>
                        <a:srgbClr val="FFFFFF"/>
                      </a:solidFill>
                      <a:prstDash val="solid"/>
                      <a:round/>
                      <a:headEnd type="none" w="med" len="med"/>
                      <a:tailEnd type="none" w="med" len="med"/>
                    </a:lnT>
                    <a:lnB>
                      <a:noFill/>
                    </a:lnB>
                    <a:solidFill>
                      <a:srgbClr val="31849B"/>
                    </a:solidFill>
                  </a:tcPr>
                </a:tc>
                <a:tc>
                  <a:txBody>
                    <a:bodyPr/>
                    <a:lstStyle/>
                    <a:p>
                      <a:pPr algn="ctr">
                        <a:lnSpc>
                          <a:spcPct val="115000"/>
                        </a:lnSpc>
                        <a:spcAft>
                          <a:spcPts val="0"/>
                        </a:spcAft>
                      </a:pPr>
                      <a:r>
                        <a:rPr lang="sr-Latn-RS" sz="1200">
                          <a:solidFill>
                            <a:srgbClr val="000000"/>
                          </a:solidFill>
                          <a:effectLst/>
                          <a:latin typeface="+mn-lt"/>
                          <a:ea typeface="Times New Roman" panose="02020603050405020304"/>
                          <a:cs typeface="Times New Roman" panose="02020603050405020304"/>
                        </a:rPr>
                        <a:t>36-39,6 Gy in 20-22 fractions</a:t>
                      </a:r>
                      <a:endParaRPr lang="en-US" sz="1200">
                        <a:solidFill>
                          <a:srgbClr val="000000"/>
                        </a:solidFill>
                        <a:effectLst/>
                        <a:latin typeface="+mn-lt"/>
                        <a:ea typeface="Times New Roman" panose="02020603050405020304"/>
                        <a:cs typeface="Times New Roman" panose="02020603050405020304"/>
                      </a:endParaRPr>
                    </a:p>
                  </a:txBody>
                  <a:tcPr marL="68580" marR="68580" marT="0" marB="0">
                    <a:lnL>
                      <a:noFill/>
                    </a:lnL>
                    <a:lnR>
                      <a:noFill/>
                    </a:lnR>
                    <a:lnT w="12700" cap="flat" cmpd="sng" algn="ctr">
                      <a:solidFill>
                        <a:srgbClr val="FFFFFF"/>
                      </a:solidFill>
                      <a:prstDash val="solid"/>
                      <a:round/>
                      <a:headEnd type="none" w="med" len="med"/>
                      <a:tailEnd type="none" w="med" len="med"/>
                    </a:lnT>
                    <a:lnB>
                      <a:noFill/>
                    </a:lnB>
                    <a:solidFill>
                      <a:srgbClr val="DAEEF3"/>
                    </a:solidFill>
                  </a:tcPr>
                </a:tc>
                <a:tc>
                  <a:txBody>
                    <a:bodyPr/>
                    <a:lstStyle/>
                    <a:p>
                      <a:pPr algn="ctr">
                        <a:lnSpc>
                          <a:spcPct val="115000"/>
                        </a:lnSpc>
                        <a:spcAft>
                          <a:spcPts val="0"/>
                        </a:spcAft>
                      </a:pPr>
                      <a:r>
                        <a:rPr lang="sr-Latn-RS" sz="1200" dirty="0">
                          <a:solidFill>
                            <a:srgbClr val="000000"/>
                          </a:solidFill>
                          <a:effectLst/>
                          <a:latin typeface="+mn-lt"/>
                          <a:ea typeface="Times New Roman" panose="02020603050405020304"/>
                          <a:cs typeface="Times New Roman" panose="02020603050405020304"/>
                        </a:rPr>
                        <a:t>54-55,8 Gy</a:t>
                      </a:r>
                      <a:endParaRPr lang="en-US" sz="1200" dirty="0">
                        <a:solidFill>
                          <a:srgbClr val="000000"/>
                        </a:solidFill>
                        <a:effectLst/>
                        <a:latin typeface="+mn-lt"/>
                        <a:ea typeface="Times New Roman" panose="02020603050405020304"/>
                        <a:cs typeface="Times New Roman" panose="02020603050405020304"/>
                      </a:endParaRPr>
                    </a:p>
                  </a:txBody>
                  <a:tcPr marL="68580" marR="68580" marT="0" marB="0">
                    <a:lnL>
                      <a:noFill/>
                    </a:lnL>
                    <a:lnR>
                      <a:noFill/>
                    </a:lnR>
                    <a:lnT w="12700" cap="flat" cmpd="sng" algn="ctr">
                      <a:solidFill>
                        <a:srgbClr val="FFFFFF"/>
                      </a:solidFill>
                      <a:prstDash val="solid"/>
                      <a:round/>
                      <a:headEnd type="none" w="med" len="med"/>
                      <a:tailEnd type="none" w="med" len="med"/>
                    </a:lnT>
                    <a:lnB>
                      <a:noFill/>
                    </a:lnB>
                    <a:solidFill>
                      <a:srgbClr val="DAEEF3"/>
                    </a:solidFill>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08688"/>
          </a:xfrm>
        </p:spPr>
        <p:txBody>
          <a:bodyPr>
            <a:normAutofit/>
          </a:bodyPr>
          <a:lstStyle/>
          <a:p>
            <a:pPr algn="ctr"/>
            <a:r>
              <a:rPr lang="sr-Latn-CS" sz="2800" b="1" dirty="0" smtClean="0"/>
              <a:t>Craniospinal radiotherapy </a:t>
            </a:r>
            <a:r>
              <a:rPr lang="sr-Latn-RS" altLang="sr-Latn-CS" sz="2800" b="1" dirty="0" smtClean="0"/>
              <a:t>(CSRT) </a:t>
            </a:r>
            <a:r>
              <a:rPr lang="sr-Latn-CS" sz="2800" b="1" dirty="0" smtClean="0"/>
              <a:t>of medulloblastoma</a:t>
            </a:r>
          </a:p>
        </p:txBody>
      </p:sp>
      <p:sp>
        <p:nvSpPr>
          <p:cNvPr id="3" name="Content Placeholder 2"/>
          <p:cNvSpPr>
            <a:spLocks noGrp="1"/>
          </p:cNvSpPr>
          <p:nvPr>
            <p:ph idx="1"/>
          </p:nvPr>
        </p:nvSpPr>
        <p:spPr/>
        <p:txBody>
          <a:bodyPr>
            <a:normAutofit/>
          </a:bodyPr>
          <a:lstStyle/>
          <a:p>
            <a:r>
              <a:rPr lang="sr-Latn-CS" sz="2200" dirty="0" smtClean="0">
                <a:latin typeface="+mj-lt"/>
              </a:rPr>
              <a:t>CSRT is one of the most complex </a:t>
            </a:r>
            <a:r>
              <a:rPr lang="sr-Latn-RS" altLang="sr-Latn-CS" sz="2200" dirty="0" smtClean="0">
                <a:latin typeface="+mj-lt"/>
              </a:rPr>
              <a:t>radiotherapy</a:t>
            </a:r>
            <a:r>
              <a:rPr lang="sr-Latn-CS" sz="2200" dirty="0" smtClean="0">
                <a:latin typeface="+mj-lt"/>
              </a:rPr>
              <a:t> technique</a:t>
            </a:r>
          </a:p>
          <a:p>
            <a:r>
              <a:rPr lang="sr-Latn-CS" sz="2200" dirty="0" smtClean="0">
                <a:latin typeface="+mj-lt"/>
              </a:rPr>
              <a:t>Patient position and immobilization</a:t>
            </a:r>
          </a:p>
          <a:p>
            <a:r>
              <a:rPr lang="sr-Latn-CS" sz="2200" dirty="0" smtClean="0">
                <a:latin typeface="+mj-lt"/>
              </a:rPr>
              <a:t>Most often, pronation with a head mask, although supination with immobilization of the body is also possible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Bone metastases</a:t>
            </a:r>
          </a:p>
        </p:txBody>
      </p:sp>
      <p:sp>
        <p:nvSpPr>
          <p:cNvPr id="3" name="Content Placeholder 2"/>
          <p:cNvSpPr>
            <a:spLocks noGrp="1"/>
          </p:cNvSpPr>
          <p:nvPr>
            <p:ph sz="half" idx="1"/>
          </p:nvPr>
        </p:nvSpPr>
        <p:spPr/>
        <p:txBody>
          <a:bodyPr>
            <a:normAutofit fontScale="25000" lnSpcReduction="20000"/>
          </a:bodyPr>
          <a:lstStyle/>
          <a:p>
            <a:pPr marL="0" indent="0">
              <a:buNone/>
              <a:defRPr/>
            </a:pPr>
            <a:r>
              <a:rPr lang="en-US" altLang="sr-Latn-CS" sz="8000" b="1" dirty="0"/>
              <a:t>        </a:t>
            </a:r>
            <a:r>
              <a:rPr lang="sr-Latn-CS" sz="8000" b="1" dirty="0"/>
              <a:t>Single fields</a:t>
            </a:r>
          </a:p>
          <a:p>
            <a:pPr lvl="1">
              <a:buClr>
                <a:srgbClr val="DA0000"/>
              </a:buClr>
              <a:buFont typeface="Arial" panose="020B0604020202020204" pitchFamily="34" charset="0"/>
              <a:buChar char="•"/>
              <a:defRPr/>
            </a:pPr>
            <a:r>
              <a:rPr lang="sr-Latn-CS" sz="8000" dirty="0"/>
              <a:t>Spine, sacrum</a:t>
            </a:r>
          </a:p>
          <a:p>
            <a:pPr lvl="1">
              <a:buClr>
                <a:srgbClr val="DA0000"/>
              </a:buClr>
              <a:buFont typeface="Arial" panose="020B0604020202020204" pitchFamily="34" charset="0"/>
              <a:buChar char="•"/>
              <a:defRPr/>
            </a:pPr>
            <a:r>
              <a:rPr lang="sr-Latn-CS" sz="8000" dirty="0"/>
              <a:t>Ribs, calvaria</a:t>
            </a:r>
          </a:p>
          <a:p>
            <a:pPr marL="457200" lvl="1" indent="0">
              <a:buClr>
                <a:srgbClr val="DA0000"/>
              </a:buClr>
              <a:buFont typeface="Arial" panose="020B0604020202020204" pitchFamily="34" charset="0"/>
              <a:buNone/>
              <a:defRPr/>
            </a:pPr>
            <a:r>
              <a:rPr lang="sr-Latn-CS" sz="8000" b="1" dirty="0"/>
              <a:t>Parallel - opposite fields</a:t>
            </a:r>
          </a:p>
          <a:p>
            <a:pPr lvl="1">
              <a:buClr>
                <a:srgbClr val="DA0000"/>
              </a:buClr>
              <a:buFont typeface="Arial" panose="020B0604020202020204" pitchFamily="34" charset="0"/>
              <a:buChar char="•"/>
              <a:defRPr/>
            </a:pPr>
            <a:r>
              <a:rPr lang="sr-Latn-CS" sz="8000" dirty="0"/>
              <a:t>Pelvis, long bones</a:t>
            </a:r>
          </a:p>
          <a:p>
            <a:pPr lvl="1">
              <a:buClr>
                <a:srgbClr val="DA0000"/>
              </a:buClr>
              <a:buFont typeface="Arial" panose="020B0604020202020204" pitchFamily="34" charset="0"/>
              <a:buChar char="•"/>
              <a:defRPr/>
            </a:pPr>
            <a:r>
              <a:rPr lang="sr-Latn-CS" sz="8000" dirty="0"/>
              <a:t>Base of skull</a:t>
            </a:r>
          </a:p>
          <a:p>
            <a:pPr lvl="1">
              <a:buClr>
                <a:srgbClr val="DA0000"/>
              </a:buClr>
              <a:buFont typeface="Arial" panose="020B0604020202020204" pitchFamily="34" charset="0"/>
              <a:buChar char="•"/>
              <a:defRPr/>
            </a:pPr>
            <a:r>
              <a:rPr lang="sr-Latn-CS" sz="8000" dirty="0"/>
              <a:t>Dose and fractionation</a:t>
            </a:r>
          </a:p>
          <a:p>
            <a:pPr lvl="1">
              <a:buClr>
                <a:srgbClr val="DA0000"/>
              </a:buClr>
              <a:buFont typeface="Arial" panose="020B0604020202020204" pitchFamily="34" charset="0"/>
              <a:buChar char="•"/>
              <a:defRPr/>
            </a:pPr>
            <a:r>
              <a:rPr lang="sr-Latn-CS" sz="8000" dirty="0"/>
              <a:t>30Gy / 10 fractions</a:t>
            </a:r>
          </a:p>
          <a:p>
            <a:pPr lvl="1">
              <a:buClr>
                <a:srgbClr val="DA0000"/>
              </a:buClr>
              <a:buFont typeface="Arial" panose="020B0604020202020204" pitchFamily="34" charset="0"/>
              <a:buChar char="•"/>
              <a:defRPr/>
            </a:pPr>
            <a:r>
              <a:rPr lang="sr-Latn-CS" sz="8000" dirty="0"/>
              <a:t>20Gy / 5 fractions</a:t>
            </a:r>
          </a:p>
          <a:p>
            <a:pPr lvl="1">
              <a:buClr>
                <a:srgbClr val="DA0000"/>
              </a:buClr>
              <a:buFont typeface="Arial" panose="020B0604020202020204" pitchFamily="34" charset="0"/>
              <a:buChar char="•"/>
              <a:defRPr/>
            </a:pPr>
            <a:r>
              <a:rPr lang="sr-Latn-CS" sz="8000" dirty="0"/>
              <a:t>8Gy / 1 fraction</a:t>
            </a:r>
          </a:p>
          <a:p>
            <a:pPr marL="457200" lvl="1" indent="0">
              <a:buClr>
                <a:srgbClr val="DA0000"/>
              </a:buClr>
              <a:buFont typeface="Arial" panose="020B0604020202020204" pitchFamily="34" charset="0"/>
              <a:buNone/>
              <a:defRPr/>
            </a:pPr>
            <a:r>
              <a:rPr lang="sr-Latn-CS" sz="8000" b="1" dirty="0"/>
              <a:t>Hemibody irradiation</a:t>
            </a:r>
          </a:p>
          <a:p>
            <a:pPr lvl="1">
              <a:buClr>
                <a:srgbClr val="DA0000"/>
              </a:buClr>
              <a:buFont typeface="Arial" panose="020B0604020202020204" pitchFamily="34" charset="0"/>
              <a:buChar char="•"/>
              <a:defRPr/>
            </a:pPr>
            <a:r>
              <a:rPr lang="sr-Latn-CS" sz="8000" u="sng" dirty="0"/>
              <a:t>Lower half</a:t>
            </a:r>
          </a:p>
          <a:p>
            <a:pPr lvl="1">
              <a:buClr>
                <a:srgbClr val="DA0000"/>
              </a:buClr>
              <a:buFont typeface="Arial" panose="020B0604020202020204" pitchFamily="34" charset="0"/>
              <a:buChar char="•"/>
              <a:defRPr/>
            </a:pPr>
            <a:r>
              <a:rPr lang="sr-Latn-CS" sz="8000" dirty="0"/>
              <a:t>8Gy in 1 fraction (9-10 MeV photons)</a:t>
            </a:r>
          </a:p>
          <a:p>
            <a:pPr lvl="1">
              <a:buClr>
                <a:srgbClr val="DA0000"/>
              </a:buClr>
              <a:buFont typeface="Arial" panose="020B0604020202020204" pitchFamily="34" charset="0"/>
              <a:buChar char="•"/>
              <a:defRPr/>
            </a:pPr>
            <a:r>
              <a:rPr lang="sr-Latn-CS" sz="8000" u="sng" dirty="0"/>
              <a:t>Upper half</a:t>
            </a:r>
          </a:p>
          <a:p>
            <a:pPr lvl="1">
              <a:buClr>
                <a:srgbClr val="DA0000"/>
              </a:buClr>
              <a:buFont typeface="Arial" panose="020B0604020202020204" pitchFamily="34" charset="0"/>
              <a:buChar char="•"/>
              <a:defRPr/>
            </a:pPr>
            <a:r>
              <a:rPr lang="sr-Latn-CS" sz="8000" dirty="0"/>
              <a:t>6-8Gy in 1 fraction (9-10 MeV photons)</a:t>
            </a:r>
          </a:p>
        </p:txBody>
      </p:sp>
      <p:sp>
        <p:nvSpPr>
          <p:cNvPr id="4" name="Content Placeholder 3"/>
          <p:cNvSpPr>
            <a:spLocks noGrp="1"/>
          </p:cNvSpPr>
          <p:nvPr>
            <p:ph sz="half" idx="2"/>
          </p:nvPr>
        </p:nvSpPr>
        <p:spPr/>
        <p:txBody>
          <a:bodyPr/>
          <a:lstStyle/>
          <a:p>
            <a:endParaRPr 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Dell\Pictures\2022-06-09 1\maja\tatalovic\1.png"/>
          <p:cNvPicPr>
            <a:picLocks noChangeAspect="1" noChangeArrowheads="1"/>
          </p:cNvPicPr>
          <p:nvPr/>
        </p:nvPicPr>
        <p:blipFill rotWithShape="1">
          <a:blip r:embed="rId3">
            <a:extLst>
              <a:ext uri="{28A0092B-C50C-407E-A947-70E740481C1C}">
                <a14:useLocalDpi xmlns:a14="http://schemas.microsoft.com/office/drawing/2010/main" val="0"/>
              </a:ext>
            </a:extLst>
          </a:blip>
          <a:srcRect t="10247" r="28750" b="2839"/>
          <a:stretch>
            <a:fillRect/>
          </a:stretch>
        </p:blipFill>
        <p:spPr bwMode="auto">
          <a:xfrm>
            <a:off x="0" y="26035"/>
            <a:ext cx="9144000" cy="68440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1738" r="17212" b="1561"/>
          <a:stretch>
            <a:fillRect/>
          </a:stretch>
        </p:blipFill>
        <p:spPr bwMode="auto">
          <a:xfrm>
            <a:off x="16768"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150" t="9473" b="18526"/>
          <a:stretch>
            <a:fillRect/>
          </a:stretch>
        </p:blipFill>
        <p:spPr bwMode="auto">
          <a:xfrm>
            <a:off x="0" y="12576"/>
            <a:ext cx="9144000" cy="6845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575" t="9499" r="26558" b="18863"/>
          <a:stretch>
            <a:fillRect/>
          </a:stretch>
        </p:blipFill>
        <p:spPr bwMode="auto">
          <a:xfrm>
            <a:off x="-108520" y="0"/>
            <a:ext cx="925252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8227" b="4975"/>
          <a:stretch>
            <a:fillRect/>
          </a:stretch>
        </p:blipFill>
        <p:spPr bwMode="auto">
          <a:xfrm>
            <a:off x="0" y="1"/>
            <a:ext cx="9178404"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sr-Latn-CS" sz="2800" b="1" dirty="0" smtClean="0"/>
              <a:t>Tumors of the brainstem</a:t>
            </a:r>
          </a:p>
        </p:txBody>
      </p:sp>
      <p:sp>
        <p:nvSpPr>
          <p:cNvPr id="3" name="Content Placeholder 2"/>
          <p:cNvSpPr>
            <a:spLocks noGrp="1"/>
          </p:cNvSpPr>
          <p:nvPr>
            <p:ph idx="1"/>
          </p:nvPr>
        </p:nvSpPr>
        <p:spPr>
          <a:xfrm>
            <a:off x="539552" y="1124744"/>
            <a:ext cx="8229600" cy="3852320"/>
          </a:xfrm>
        </p:spPr>
        <p:txBody>
          <a:bodyPr>
            <a:normAutofit/>
          </a:bodyPr>
          <a:lstStyle/>
          <a:p>
            <a:r>
              <a:rPr lang="sr-Latn-CS" sz="2000" dirty="0" smtClean="0">
                <a:latin typeface="+mj-lt"/>
              </a:rPr>
              <a:t>Chemotherapy did not show benefit</a:t>
            </a:r>
          </a:p>
          <a:p>
            <a:r>
              <a:rPr lang="sr-Latn-CS" sz="2000" dirty="0" smtClean="0">
                <a:latin typeface="+mj-lt"/>
              </a:rPr>
              <a:t>Conventional radiotherapy provides useful palliation in 75% of children</a:t>
            </a:r>
          </a:p>
          <a:p>
            <a:r>
              <a:rPr lang="sr-Latn-CS" sz="2000" dirty="0" smtClean="0">
                <a:latin typeface="+mj-lt"/>
              </a:rPr>
              <a:t>PFS usually less than 6 months</a:t>
            </a:r>
          </a:p>
          <a:p>
            <a:r>
              <a:rPr lang="sr-Latn-CS" sz="2000" dirty="0" smtClean="0">
                <a:latin typeface="+mj-lt"/>
              </a:rPr>
              <a:t>Hyperfractionated or accelerated RT does not improve treatment outcome</a:t>
            </a:r>
          </a:p>
        </p:txBody>
      </p:sp>
      <p:pic>
        <p:nvPicPr>
          <p:cNvPr id="348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2602239"/>
            <a:ext cx="6264696" cy="3826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51520" y="6469305"/>
            <a:ext cx="8424936" cy="400110"/>
          </a:xfrm>
          <a:prstGeom prst="rect">
            <a:avLst/>
          </a:prstGeom>
          <a:noFill/>
        </p:spPr>
        <p:txBody>
          <a:bodyPr wrap="square" rtlCol="0">
            <a:spAutoFit/>
          </a:bodyPr>
          <a:lstStyle/>
          <a:p>
            <a:r>
              <a:rPr lang="en-US" sz="1000" dirty="0" err="1"/>
              <a:t>Argersinger</a:t>
            </a:r>
            <a:r>
              <a:rPr lang="en-US" sz="1000" dirty="0"/>
              <a:t> DP, </a:t>
            </a:r>
            <a:r>
              <a:rPr lang="sr-Latn-RS" sz="1000" dirty="0" smtClean="0"/>
              <a:t>et al</a:t>
            </a:r>
            <a:r>
              <a:rPr lang="en-US" sz="1000" dirty="0" smtClean="0"/>
              <a:t>. </a:t>
            </a:r>
            <a:r>
              <a:rPr lang="en-US" sz="1000" dirty="0"/>
              <a:t>New Developments in the Pathogenesis, Therapeutic Targeting, and Treatment of H3K27M-Mutant Diffuse Midline </a:t>
            </a:r>
            <a:r>
              <a:rPr lang="en-US" sz="1000" dirty="0" err="1"/>
              <a:t>Glioma</a:t>
            </a:r>
            <a:r>
              <a:rPr lang="en-US" sz="1000" dirty="0"/>
              <a:t>. Cancers (</a:t>
            </a:r>
            <a:r>
              <a:rPr lang="en-US" sz="1000" dirty="0" smtClean="0"/>
              <a:t>Basel)</a:t>
            </a:r>
            <a:r>
              <a:rPr lang="sr-Latn-RS" sz="1000" dirty="0" smtClean="0"/>
              <a:t> </a:t>
            </a:r>
            <a:r>
              <a:rPr lang="en-US" sz="1000" dirty="0" smtClean="0"/>
              <a:t>2021;13(21</a:t>
            </a:r>
            <a:r>
              <a:rPr lang="en-US" sz="1000" dirty="0"/>
              <a:t>):5280.</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3291840"/>
          </a:xfrm>
        </p:spPr>
        <p:style>
          <a:lnRef idx="2">
            <a:schemeClr val="accent1"/>
          </a:lnRef>
          <a:fillRef idx="1">
            <a:schemeClr val="lt1"/>
          </a:fillRef>
          <a:effectRef idx="0">
            <a:schemeClr val="accent1"/>
          </a:effectRef>
          <a:fontRef idx="minor">
            <a:schemeClr val="dk1"/>
          </a:fontRef>
        </p:style>
        <p:txBody>
          <a:bodyPr>
            <a:normAutofit/>
          </a:bodyPr>
          <a:lstStyle/>
          <a:p>
            <a:r>
              <a:rPr lang="en-US" altLang="sr-Latn-CS" sz="2000" dirty="0">
                <a:latin typeface="+mj-lt"/>
              </a:rPr>
              <a:t>I</a:t>
            </a:r>
            <a:r>
              <a:rPr lang="sr-Latn-CS" sz="2000" dirty="0">
                <a:latin typeface="+mj-lt"/>
              </a:rPr>
              <a:t>nclude tumors of the midbrain, pons and medulla. </a:t>
            </a:r>
          </a:p>
          <a:p>
            <a:r>
              <a:rPr lang="sr-Latn-CS" sz="2000" dirty="0">
                <a:latin typeface="+mj-lt"/>
              </a:rPr>
              <a:t> </a:t>
            </a:r>
            <a:r>
              <a:rPr lang="en-US" altLang="sr-Latn-CS" sz="2000" dirty="0">
                <a:latin typeface="+mj-lt"/>
              </a:rPr>
              <a:t>F</a:t>
            </a:r>
            <a:r>
              <a:rPr lang="sr-Latn-CS" sz="2000" dirty="0">
                <a:latin typeface="+mj-lt"/>
              </a:rPr>
              <a:t>ocal (5-10%), dorsal exophytic (10-20%), cervicomedullary (5-10%) and diffuse tumors (75-85%).</a:t>
            </a:r>
          </a:p>
          <a:p>
            <a:r>
              <a:rPr lang="sr-Latn-CS" sz="2000" dirty="0">
                <a:latin typeface="+mj-lt"/>
              </a:rPr>
              <a:t>Focal, dorsal exophytic and cervicomedullary tumors are usually low grade astrocytomas.</a:t>
            </a:r>
          </a:p>
          <a:p>
            <a:r>
              <a:rPr lang="sr-Latn-CS" sz="2000" dirty="0">
                <a:latin typeface="+mj-lt"/>
              </a:rPr>
              <a:t>Treatment:</a:t>
            </a:r>
          </a:p>
          <a:p>
            <a:r>
              <a:rPr lang="sr-Latn-CS" sz="2000" b="1" dirty="0">
                <a:latin typeface="+mj-lt"/>
              </a:rPr>
              <a:t>Surgical excision</a:t>
            </a:r>
          </a:p>
          <a:p>
            <a:r>
              <a:rPr lang="sr-Latn-CS" sz="2000" b="1" dirty="0">
                <a:latin typeface="+mj-lt"/>
              </a:rPr>
              <a:t>RT</a:t>
            </a:r>
            <a:r>
              <a:rPr lang="sr-Latn-CS" sz="2000" dirty="0">
                <a:latin typeface="+mj-lt"/>
              </a:rPr>
              <a:t> reserved for inoperable tumors</a:t>
            </a:r>
          </a:p>
        </p:txBody>
      </p:sp>
      <p:sp>
        <p:nvSpPr>
          <p:cNvPr id="4" name="Title 1"/>
          <p:cNvSpPr txBox="1"/>
          <p:nvPr/>
        </p:nvSpPr>
        <p:spPr>
          <a:xfrm>
            <a:off x="611560" y="620688"/>
            <a:ext cx="8229600" cy="571500"/>
          </a:xfrm>
          <a:prstGeom prst="rect">
            <a:avLst/>
          </a:prstGeom>
        </p:spPr>
        <p:txBody>
          <a:bodyPr vert="horz" lIns="0" rIns="0" bIns="0" anchor="b">
            <a:norm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lang="en-US" altLang="sr-Latn-CS" sz="2800" b="1" noProof="0" dirty="0" smtClean="0">
                <a:ln>
                  <a:noFill/>
                </a:ln>
                <a:effectLst/>
                <a:uLnTx/>
                <a:uFillTx/>
                <a:latin typeface="+mj-lt"/>
                <a:ea typeface="+mj-ea"/>
                <a:cs typeface="+mj-cs"/>
                <a:sym typeface="+mn-ea"/>
              </a:rPr>
              <a:t>B</a:t>
            </a:r>
            <a:r>
              <a:rPr lang="sr-Latn-CS" sz="2800" b="1" noProof="0" dirty="0" smtClean="0">
                <a:ln>
                  <a:noFill/>
                </a:ln>
                <a:effectLst/>
                <a:uLnTx/>
                <a:uFillTx/>
                <a:latin typeface="+mj-lt"/>
                <a:ea typeface="+mj-ea"/>
                <a:cs typeface="+mj-cs"/>
                <a:sym typeface="+mn-ea"/>
              </a:rPr>
              <a:t>rainstem</a:t>
            </a:r>
            <a:r>
              <a:rPr lang="en-US" altLang="sr-Latn-CS" sz="2800" b="1" noProof="0" dirty="0" smtClean="0">
                <a:ln>
                  <a:noFill/>
                </a:ln>
                <a:effectLst/>
                <a:uLnTx/>
                <a:uFillTx/>
                <a:latin typeface="+mj-lt"/>
                <a:ea typeface="+mj-ea"/>
                <a:cs typeface="+mj-cs"/>
                <a:sym typeface="+mn-ea"/>
              </a:rPr>
              <a:t> tumors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ltLang="sr-Latn-CS" sz="2800" b="1" noProof="0" dirty="0" smtClean="0">
                <a:ln>
                  <a:noFill/>
                </a:ln>
                <a:effectLst/>
                <a:uLnTx/>
                <a:uFillTx/>
                <a:sym typeface="+mn-ea"/>
              </a:rPr>
              <a:t>B</a:t>
            </a:r>
            <a:r>
              <a:rPr lang="sr-Latn-CS" sz="2800" b="1" noProof="0" dirty="0" smtClean="0">
                <a:ln>
                  <a:noFill/>
                </a:ln>
                <a:effectLst/>
                <a:uLnTx/>
                <a:uFillTx/>
                <a:sym typeface="+mn-ea"/>
              </a:rPr>
              <a:t>rainstem</a:t>
            </a:r>
            <a:r>
              <a:rPr lang="en-US" altLang="sr-Latn-CS" sz="2800" b="1" noProof="0" dirty="0" smtClean="0">
                <a:ln>
                  <a:noFill/>
                </a:ln>
                <a:effectLst/>
                <a:uLnTx/>
                <a:uFillTx/>
                <a:sym typeface="+mn-ea"/>
              </a:rPr>
              <a:t> tumors</a:t>
            </a:r>
            <a:endParaRPr lang="en-US" sz="2800" b="1" dirty="0"/>
          </a:p>
        </p:txBody>
      </p:sp>
      <p:sp>
        <p:nvSpPr>
          <p:cNvPr id="3" name="Content Placeholder 2"/>
          <p:cNvSpPr>
            <a:spLocks noGrp="1"/>
          </p:cNvSpPr>
          <p:nvPr>
            <p:ph idx="1"/>
          </p:nvPr>
        </p:nvSpPr>
        <p:spPr/>
        <p:txBody>
          <a:bodyPr>
            <a:normAutofit/>
          </a:bodyPr>
          <a:lstStyle/>
          <a:p>
            <a:r>
              <a:rPr sz="2000" dirty="0"/>
              <a:t>Most children with brainstem tumors have an H3 K27M-mutated diffuse midline glioma, usually a high-grade astrocytoma. </a:t>
            </a:r>
          </a:p>
          <a:p>
            <a:r>
              <a:rPr sz="2000" dirty="0"/>
              <a:t>Typical MRI </a:t>
            </a:r>
            <a:r>
              <a:rPr lang="en-US" sz="2000" dirty="0"/>
              <a:t>presentation</a:t>
            </a:r>
            <a:r>
              <a:rPr sz="2000" dirty="0"/>
              <a:t>, and a biopsy is usually risky and contraindicated.</a:t>
            </a:r>
          </a:p>
          <a:p>
            <a:r>
              <a:rPr lang="en-US" sz="2000" dirty="0"/>
              <a:t>P</a:t>
            </a:r>
            <a:r>
              <a:rPr sz="2000" dirty="0"/>
              <a:t>oor prognosis</a:t>
            </a:r>
            <a:r>
              <a:rPr lang="en-US" sz="2000" dirty="0"/>
              <a:t> -</a:t>
            </a:r>
            <a:r>
              <a:rPr sz="2000" dirty="0"/>
              <a:t> RT should be started quickly</a:t>
            </a:r>
          </a:p>
          <a:p>
            <a:r>
              <a:rPr sz="2000" dirty="0"/>
              <a:t>Involved field radiotherapy is the primary treatment for midline diffuse infiltrative gliomas.</a:t>
            </a:r>
          </a:p>
          <a:p>
            <a:r>
              <a:rPr sz="2000" dirty="0"/>
              <a:t>GTV (MRI T2/FLAIR) with a uniform margin of 2 cm in all directions along the potential region of spread, superiorly, inferiorly, and posteriorly along the brainstem.</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346" y="260648"/>
            <a:ext cx="8229600" cy="1143000"/>
          </a:xfrm>
        </p:spPr>
        <p:txBody>
          <a:bodyPr>
            <a:normAutofit/>
          </a:bodyPr>
          <a:lstStyle/>
          <a:p>
            <a:pPr algn="ctr"/>
            <a:r>
              <a:rPr lang="sr-Latn-CS" sz="2800" b="1" dirty="0" smtClean="0"/>
              <a:t>Radiotherapy techniques</a:t>
            </a:r>
          </a:p>
        </p:txBody>
      </p:sp>
      <p:sp>
        <p:nvSpPr>
          <p:cNvPr id="3" name="Content Placeholder 2"/>
          <p:cNvSpPr>
            <a:spLocks noGrp="1"/>
          </p:cNvSpPr>
          <p:nvPr>
            <p:ph idx="1"/>
          </p:nvPr>
        </p:nvSpPr>
        <p:spPr>
          <a:xfrm>
            <a:off x="434139" y="1268760"/>
            <a:ext cx="8229600" cy="4525963"/>
          </a:xfrm>
        </p:spPr>
        <p:txBody>
          <a:bodyPr/>
          <a:lstStyle/>
          <a:p>
            <a:pPr marL="0" indent="0">
              <a:buNone/>
            </a:pPr>
            <a:r>
              <a:rPr lang="sr-Latn-CS" sz="2000" dirty="0" smtClean="0">
                <a:latin typeface="+mj-lt"/>
              </a:rPr>
              <a:t>TD54Gy in 30 fractions with 1.8Gy </a:t>
            </a:r>
            <a:r>
              <a:rPr lang="en-US" altLang="sr-Latn-CS" sz="2000" dirty="0" smtClean="0">
                <a:latin typeface="+mj-lt"/>
              </a:rPr>
              <a:t>daily</a:t>
            </a:r>
            <a:r>
              <a:rPr lang="sr-Latn-CS" b="1" dirty="0" smtClean="0">
                <a:solidFill>
                  <a:schemeClr val="bg1"/>
                </a:solidFill>
                <a:latin typeface="+mj-lt"/>
              </a:rPr>
              <a:t>čki</a:t>
            </a:r>
            <a:endParaRPr lang="en-US" b="1" dirty="0" smtClean="0">
              <a:solidFill>
                <a:schemeClr val="bg1"/>
              </a:solidFill>
              <a:latin typeface="+mj-lt"/>
            </a:endParaRPr>
          </a:p>
        </p:txBody>
      </p:sp>
      <p:pic>
        <p:nvPicPr>
          <p:cNvPr id="3379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080" r="241" b="5620"/>
          <a:stretch>
            <a:fillRect/>
          </a:stretch>
        </p:blipFill>
        <p:spPr bwMode="auto">
          <a:xfrm>
            <a:off x="434139" y="1965278"/>
            <a:ext cx="7686279" cy="4148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434139" y="6309320"/>
            <a:ext cx="7686279" cy="400110"/>
          </a:xfrm>
          <a:prstGeom prst="rect">
            <a:avLst/>
          </a:prstGeom>
          <a:noFill/>
        </p:spPr>
        <p:txBody>
          <a:bodyPr wrap="square" rtlCol="0">
            <a:spAutoFit/>
          </a:bodyPr>
          <a:lstStyle/>
          <a:p>
            <a:r>
              <a:rPr lang="en-US" sz="1000" dirty="0"/>
              <a:t>Tinkle CL</a:t>
            </a:r>
            <a:r>
              <a:rPr lang="en-US" sz="1000" dirty="0" smtClean="0"/>
              <a:t>,</a:t>
            </a:r>
            <a:r>
              <a:rPr lang="sr-Latn-RS" sz="1000" dirty="0" smtClean="0"/>
              <a:t> et al </a:t>
            </a:r>
            <a:r>
              <a:rPr lang="en-US" sz="1000" dirty="0" smtClean="0"/>
              <a:t>. </a:t>
            </a:r>
            <a:r>
              <a:rPr lang="en-US" sz="1000" dirty="0"/>
              <a:t>Defining Optimal Target Volumes of Conformal Radiation Therapy for Diffuse Intrinsic Pontine </a:t>
            </a:r>
            <a:r>
              <a:rPr lang="en-US" sz="1000" dirty="0" err="1"/>
              <a:t>Glioma</a:t>
            </a:r>
            <a:r>
              <a:rPr lang="en-US" sz="1000" dirty="0"/>
              <a:t>. </a:t>
            </a:r>
            <a:r>
              <a:rPr lang="en-US" sz="1000" dirty="0" err="1"/>
              <a:t>Int</a:t>
            </a:r>
            <a:r>
              <a:rPr lang="en-US" sz="1000" dirty="0"/>
              <a:t> J </a:t>
            </a:r>
            <a:r>
              <a:rPr lang="en-US" sz="1000" dirty="0" err="1"/>
              <a:t>Radiat</a:t>
            </a:r>
            <a:r>
              <a:rPr lang="en-US" sz="1000" dirty="0"/>
              <a:t> </a:t>
            </a:r>
            <a:r>
              <a:rPr lang="en-US" sz="1000" dirty="0" err="1"/>
              <a:t>Oncol</a:t>
            </a:r>
            <a:r>
              <a:rPr lang="en-US" sz="1000" dirty="0"/>
              <a:t> </a:t>
            </a:r>
            <a:r>
              <a:rPr lang="en-US" sz="1000" dirty="0" err="1"/>
              <a:t>Biol</a:t>
            </a:r>
            <a:r>
              <a:rPr lang="en-US" sz="1000" dirty="0"/>
              <a:t> Phys. </a:t>
            </a:r>
            <a:r>
              <a:rPr lang="en-US" sz="1000" dirty="0" smtClean="0"/>
              <a:t>2020;106(4</a:t>
            </a:r>
            <a:r>
              <a:rPr lang="en-US" sz="1000" dirty="0"/>
              <a:t>):</a:t>
            </a:r>
            <a:r>
              <a:rPr lang="en-US" sz="1000" dirty="0" smtClean="0"/>
              <a:t>838-47</a:t>
            </a:r>
            <a:r>
              <a:rPr lang="en-US" sz="1000" dirty="0"/>
              <a:t>.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Rhabdomyosarcoma</a:t>
            </a:r>
            <a:r>
              <a:rPr lang="en-US" altLang="sr-Latn-RS" sz="2800" b="1" dirty="0" smtClean="0"/>
              <a:t> (RMS)</a:t>
            </a:r>
            <a:r>
              <a:rPr lang="sr-Latn-RS" sz="2800" b="1" dirty="0" smtClean="0"/>
              <a:t> in </a:t>
            </a:r>
            <a:r>
              <a:rPr lang="sr-Latn-RS" sz="2800" b="1" dirty="0" smtClean="0">
                <a:sym typeface="+mn-ea"/>
              </a:rPr>
              <a:t>childhood</a:t>
            </a:r>
            <a:endParaRPr lang="sr-Latn-RS" sz="2800" b="1" dirty="0" smtClean="0"/>
          </a:p>
        </p:txBody>
      </p:sp>
      <p:sp>
        <p:nvSpPr>
          <p:cNvPr id="3" name="Content Placeholder 2"/>
          <p:cNvSpPr>
            <a:spLocks noGrp="1"/>
          </p:cNvSpPr>
          <p:nvPr>
            <p:ph idx="1"/>
          </p:nvPr>
        </p:nvSpPr>
        <p:spPr/>
        <p:txBody>
          <a:bodyPr>
            <a:noAutofit/>
          </a:bodyPr>
          <a:lstStyle/>
          <a:p>
            <a:r>
              <a:rPr lang="en-US" sz="1900"/>
              <a:t>Soft tissue sarcomas account for 7% of all childhood malignancies</a:t>
            </a:r>
          </a:p>
          <a:p>
            <a:r>
              <a:rPr lang="en-US" sz="1900"/>
              <a:t>It is the most common soft tissue sarcoma in the first decade of life</a:t>
            </a:r>
          </a:p>
          <a:p>
            <a:endParaRPr lang="en-US" sz="1900"/>
          </a:p>
          <a:p>
            <a:r>
              <a:rPr lang="en-US" sz="1900"/>
              <a:t>Localization: orbit, nasopharynx, extremities and urogenital system</a:t>
            </a:r>
          </a:p>
          <a:p>
            <a:r>
              <a:rPr lang="en-US" sz="1900"/>
              <a:t>It metastasizes hematogenously, to the lungs, liver and bones, and lymphogenously to the regional lymph nodes.</a:t>
            </a:r>
          </a:p>
          <a:p>
            <a:endParaRPr lang="en-US" sz="1900"/>
          </a:p>
          <a:p>
            <a:r>
              <a:rPr lang="en-US" sz="1900"/>
              <a:t>Three histopathological forms:</a:t>
            </a:r>
          </a:p>
          <a:p>
            <a:r>
              <a:rPr lang="en-US" sz="1900" b="1"/>
              <a:t>embryonic RMS</a:t>
            </a:r>
            <a:r>
              <a:rPr lang="en-US" sz="1900"/>
              <a:t> (80% of RMS, urogenital system, children up to 5 years of age, has a favorable prognosis)</a:t>
            </a:r>
          </a:p>
          <a:p>
            <a:r>
              <a:rPr lang="en-US" sz="1900" b="1"/>
              <a:t>alveolar RMS</a:t>
            </a:r>
            <a:r>
              <a:rPr lang="en-US" sz="1900"/>
              <a:t> (in children and adolescents, extremities, has a less favorable prognosis)</a:t>
            </a:r>
          </a:p>
          <a:p>
            <a:r>
              <a:rPr lang="en-US" sz="1900" b="1"/>
              <a:t>pleomorphic RMS</a:t>
            </a:r>
            <a:r>
              <a:rPr lang="en-US" sz="1900"/>
              <a:t> (in adults).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CNS metastasis radiotherapy</a:t>
            </a:r>
          </a:p>
        </p:txBody>
      </p:sp>
      <p:pic>
        <p:nvPicPr>
          <p:cNvPr id="4" name="Content Placeholder 3"/>
          <p:cNvPicPr>
            <a:picLocks noGrp="1"/>
          </p:cNvPicPr>
          <p:nvPr>
            <p:ph idx="1"/>
          </p:nvPr>
        </p:nvPicPr>
        <p:blipFill rotWithShape="1">
          <a:blip r:embed="rId2"/>
          <a:srcRect l="11629" t="43004" r="27082" b="32349"/>
          <a:stretch>
            <a:fillRect/>
          </a:stretch>
        </p:blipFill>
        <p:spPr bwMode="auto">
          <a:xfrm>
            <a:off x="5652120" y="1556792"/>
            <a:ext cx="3168352" cy="2592288"/>
          </a:xfrm>
          <a:prstGeom prst="rect">
            <a:avLst/>
          </a:prstGeom>
          <a:ln>
            <a:noFill/>
          </a:ln>
        </p:spPr>
      </p:pic>
      <p:sp>
        <p:nvSpPr>
          <p:cNvPr id="5" name="TextBox 4"/>
          <p:cNvSpPr txBox="1"/>
          <p:nvPr/>
        </p:nvSpPr>
        <p:spPr>
          <a:xfrm>
            <a:off x="179512" y="1556792"/>
            <a:ext cx="5328592" cy="4523105"/>
          </a:xfrm>
          <a:prstGeom prst="rect">
            <a:avLst/>
          </a:prstGeom>
          <a:noFill/>
          <a:ln>
            <a:solidFill>
              <a:schemeClr val="tx2">
                <a:lumMod val="60000"/>
                <a:lumOff val="40000"/>
              </a:schemeClr>
            </a:solidFill>
          </a:ln>
        </p:spPr>
        <p:txBody>
          <a:bodyPr wrap="square" rtlCol="0">
            <a:spAutoFit/>
          </a:bodyPr>
          <a:lstStyle/>
          <a:p>
            <a:r>
              <a:rPr lang="sr-Latn-RS" dirty="0"/>
              <a:t>The treatment is multimodal and includes the use of systemic therapy, surgery, radiotherapy, chemotherapy, immunotherapy and target therapy.</a:t>
            </a:r>
          </a:p>
          <a:p>
            <a:endParaRPr lang="sr-Latn-RS" dirty="0"/>
          </a:p>
          <a:p>
            <a:r>
              <a:rPr lang="sr-Latn-RS" dirty="0"/>
              <a:t>The factors that determine the treatment of metastases in the CNS are:</a:t>
            </a:r>
          </a:p>
          <a:p>
            <a:r>
              <a:rPr lang="sr-Latn-RS" dirty="0"/>
              <a:t>presence of neurological deficit, age and general condition of the patient, number of metastases, size of the lesion, localization, status of the primary tumor and extracranial disease.</a:t>
            </a:r>
          </a:p>
          <a:p>
            <a:endParaRPr lang="sr-Latn-RS" dirty="0"/>
          </a:p>
          <a:p>
            <a:r>
              <a:rPr lang="sr-Latn-RS" b="1" u="sng" dirty="0"/>
              <a:t>A single metastasis</a:t>
            </a:r>
            <a:r>
              <a:rPr lang="sr-Latn-RS" dirty="0"/>
              <a:t> is a single metastasis in the CNS without taking into account the status of extracranial disease. </a:t>
            </a:r>
          </a:p>
          <a:p>
            <a:r>
              <a:rPr lang="sr-Latn-RS" b="1" u="sng" dirty="0"/>
              <a:t>A solitary metastasis</a:t>
            </a:r>
            <a:r>
              <a:rPr lang="sr-Latn-RS" dirty="0"/>
              <a:t> is a single metastasis in the CNS in the absence of extracranial disease. </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a:t>Intergroup </a:t>
            </a:r>
            <a:r>
              <a:rPr lang="en-US" sz="2800" b="1" dirty="0" err="1" smtClean="0"/>
              <a:t>Rhabdomyosarcoma</a:t>
            </a:r>
            <a:r>
              <a:rPr lang="en-US" sz="2800" b="1" dirty="0" smtClean="0"/>
              <a:t>  </a:t>
            </a:r>
            <a:r>
              <a:rPr lang="en-US" sz="2800" b="1" dirty="0"/>
              <a:t>Studies  (IRS)</a:t>
            </a:r>
          </a:p>
        </p:txBody>
      </p:sp>
      <p:sp>
        <p:nvSpPr>
          <p:cNvPr id="3" name="Content Placeholder 2"/>
          <p:cNvSpPr>
            <a:spLocks noGrp="1"/>
          </p:cNvSpPr>
          <p:nvPr>
            <p:ph idx="1"/>
          </p:nvPr>
        </p:nvSpPr>
        <p:spPr/>
        <p:txBody>
          <a:bodyPr>
            <a:normAutofit/>
          </a:bodyPr>
          <a:lstStyle/>
          <a:p>
            <a:r>
              <a:rPr lang="en-US" sz="2000" b="1"/>
              <a:t>Group I</a:t>
            </a:r>
            <a:r>
              <a:rPr lang="en-US" sz="2000"/>
              <a:t> - the tumor was completely removed (R0), no malignant cells are present in the regional lymph nodes</a:t>
            </a:r>
          </a:p>
          <a:p>
            <a:r>
              <a:rPr lang="en-US" sz="2000" b="1"/>
              <a:t>Group II </a:t>
            </a:r>
            <a:r>
              <a:rPr lang="en-US" sz="2000"/>
              <a:t>- after removal of the tumor at the resection margin (R1), there are microscopic accumulations of residual tumor cells and/or extirpation of pathologically enlarged regional lymph nodes</a:t>
            </a:r>
          </a:p>
          <a:p>
            <a:r>
              <a:rPr lang="en-US" sz="2000" b="1"/>
              <a:t>Group III</a:t>
            </a:r>
            <a:r>
              <a:rPr lang="en-US" sz="2000"/>
              <a:t> - localized tumor that cannot be surgically removed in its entirety, macroscopic residual tumor is present at the resection margins (R2)</a:t>
            </a:r>
          </a:p>
          <a:p>
            <a:r>
              <a:rPr lang="en-US" sz="2000" b="1"/>
              <a:t>Group IV </a:t>
            </a:r>
            <a:r>
              <a:rPr lang="en-US" sz="2000"/>
              <a:t>- distant metastases are present</a:t>
            </a:r>
          </a:p>
        </p:txBody>
      </p:sp>
      <p:pic>
        <p:nvPicPr>
          <p:cNvPr id="109" name="Picture 108"/>
          <p:cNvPicPr/>
          <p:nvPr/>
        </p:nvPicPr>
        <p:blipFill>
          <a:blip r:embed="rId2" r:link="rId3"/>
          <a:stretch>
            <a:fillRect/>
          </a:stretch>
        </p:blipFill>
        <p:spPr>
          <a:xfrm>
            <a:off x="4572000" y="3429000"/>
            <a:ext cx="0" cy="0"/>
          </a:xfrm>
          <a:prstGeom prst="rect">
            <a:avLst/>
          </a:prstGeom>
          <a:noFill/>
          <a:ln w="9525">
            <a:noFill/>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Treatment of rhabdomyosarcoma in childhood</a:t>
            </a:r>
          </a:p>
        </p:txBody>
      </p:sp>
      <p:sp>
        <p:nvSpPr>
          <p:cNvPr id="3" name="Content Placeholder 2"/>
          <p:cNvSpPr>
            <a:spLocks noGrp="1"/>
          </p:cNvSpPr>
          <p:nvPr>
            <p:ph idx="1"/>
          </p:nvPr>
        </p:nvSpPr>
        <p:spPr/>
        <p:txBody>
          <a:bodyPr>
            <a:noAutofit/>
          </a:bodyPr>
          <a:lstStyle/>
          <a:p>
            <a:r>
              <a:rPr sz="1800" b="1" smtClean="0">
                <a:latin typeface="Calibri" panose="020F0502020204030204" charset="0"/>
                <a:cs typeface="Calibri" panose="020F0502020204030204" charset="0"/>
              </a:rPr>
              <a:t>Surgery</a:t>
            </a:r>
          </a:p>
          <a:p>
            <a:r>
              <a:rPr sz="1800" b="1" smtClean="0">
                <a:latin typeface="Calibri" panose="020F0502020204030204" charset="0"/>
                <a:cs typeface="Calibri" panose="020F0502020204030204" charset="0"/>
              </a:rPr>
              <a:t>HT</a:t>
            </a:r>
          </a:p>
          <a:p>
            <a:r>
              <a:rPr sz="1800" b="1" smtClean="0">
                <a:latin typeface="Calibri" panose="020F0502020204030204" charset="0"/>
                <a:cs typeface="Calibri" panose="020F0502020204030204" charset="0"/>
              </a:rPr>
              <a:t>RT </a:t>
            </a:r>
            <a:r>
              <a:rPr sz="1800" smtClean="0">
                <a:latin typeface="Calibri" panose="020F0502020204030204" charset="0"/>
                <a:cs typeface="Calibri" panose="020F0502020204030204" charset="0"/>
              </a:rPr>
              <a:t>(The target volume is defined in accordance with the recommendations of IGRU 50 and IGRU 62)</a:t>
            </a:r>
          </a:p>
          <a:p>
            <a:r>
              <a:rPr sz="1800" smtClean="0">
                <a:latin typeface="Calibri" panose="020F0502020204030204" charset="0"/>
                <a:cs typeface="Calibri" panose="020F0502020204030204" charset="0"/>
              </a:rPr>
              <a:t>The dose depends on the radicality of the surgical procedure and the locoregional stage of the disease</a:t>
            </a:r>
          </a:p>
          <a:p>
            <a:r>
              <a:rPr sz="1800" smtClean="0">
                <a:latin typeface="Calibri" panose="020F0502020204030204" charset="0"/>
                <a:cs typeface="Calibri" panose="020F0502020204030204" charset="0"/>
              </a:rPr>
              <a:t>Microscopic residual disease (after R1 resection) – TD 41.4 Gy (1.8 Gy per fraction)</a:t>
            </a:r>
          </a:p>
          <a:p>
            <a:r>
              <a:rPr sz="1800" smtClean="0">
                <a:latin typeface="Calibri" panose="020F0502020204030204" charset="0"/>
                <a:cs typeface="Calibri" panose="020F0502020204030204" charset="0"/>
              </a:rPr>
              <a:t>Macroscopically present tumor - TD from 50.4 to 54 Gy</a:t>
            </a:r>
          </a:p>
          <a:p>
            <a:r>
              <a:rPr sz="1800" smtClean="0">
                <a:latin typeface="Calibri" panose="020F0502020204030204" charset="0"/>
                <a:cs typeface="Calibri" panose="020F0502020204030204" charset="0"/>
              </a:rPr>
              <a:t>Unfavorable histological type localized in the orbit - TD 45 Gy</a:t>
            </a:r>
          </a:p>
          <a:p>
            <a:r>
              <a:rPr sz="1800" smtClean="0">
                <a:latin typeface="Calibri" panose="020F0502020204030204" charset="0"/>
                <a:cs typeface="Calibri" panose="020F0502020204030204" charset="0"/>
              </a:rPr>
              <a:t>Microscopic disease of favorable histological subtype, without spread to regional lymph nodes TD - 36 Gy</a:t>
            </a:r>
          </a:p>
          <a:p>
            <a:endParaRPr sz="1800" smtClean="0">
              <a:latin typeface="Calibri" panose="020F0502020204030204" charset="0"/>
              <a:cs typeface="Calibri" panose="020F0502020204030204" charset="0"/>
            </a:endParaRPr>
          </a:p>
          <a:p>
            <a:r>
              <a:rPr sz="1800" smtClean="0">
                <a:latin typeface="Calibri" panose="020F0502020204030204" charset="0"/>
                <a:cs typeface="Calibri" panose="020F0502020204030204" charset="0"/>
              </a:rPr>
              <a:t>GTV (Initial or residual tumor)</a:t>
            </a:r>
          </a:p>
          <a:p>
            <a:r>
              <a:rPr sz="1800" smtClean="0">
                <a:latin typeface="Calibri" panose="020F0502020204030204" charset="0"/>
                <a:cs typeface="Calibri" panose="020F0502020204030204" charset="0"/>
              </a:rPr>
              <a:t>CTV= GTV + margin 1-2cm</a:t>
            </a:r>
          </a:p>
          <a:p>
            <a:r>
              <a:rPr sz="1800" smtClean="0">
                <a:latin typeface="Calibri" panose="020F0502020204030204" charset="0"/>
                <a:cs typeface="Calibri" panose="020F0502020204030204" charset="0"/>
              </a:rPr>
              <a:t>PTV = CTV + margin 5-10 mm</a:t>
            </a:r>
          </a:p>
          <a:p>
            <a:r>
              <a:rPr sz="1800" smtClean="0">
                <a:latin typeface="Calibri" panose="020F0502020204030204" charset="0"/>
                <a:cs typeface="Calibri" panose="020F0502020204030204" charset="0"/>
              </a:rPr>
              <a:t>OAR (depending on localization)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8229600" cy="5577483"/>
          </a:xfrm>
        </p:spPr>
        <p:txBody>
          <a:bodyPr>
            <a:normAutofit/>
          </a:bodyPr>
          <a:lstStyle/>
          <a:p>
            <a:r>
              <a:rPr lang="sr-Latn-RS" sz="2000" dirty="0" smtClean="0"/>
              <a:t>Lung metastases:</a:t>
            </a:r>
          </a:p>
          <a:p>
            <a:r>
              <a:rPr lang="en-US" altLang="sr-Latn-RS" sz="2000" dirty="0" smtClean="0"/>
              <a:t>Whole lung irradiation (</a:t>
            </a:r>
            <a:r>
              <a:rPr lang="sr-Latn-RS" sz="2000" dirty="0" smtClean="0"/>
              <a:t>WLI</a:t>
            </a:r>
            <a:r>
              <a:rPr lang="en-US" altLang="sr-Latn-RS" sz="2000" dirty="0" smtClean="0"/>
              <a:t>)</a:t>
            </a:r>
            <a:r>
              <a:rPr lang="sr-Latn-RS" sz="2000" dirty="0" smtClean="0"/>
              <a:t> – TD 15 Gy in 10 fractions</a:t>
            </a:r>
          </a:p>
          <a:p>
            <a:r>
              <a:rPr lang="en-US" altLang="sr-Latn-RS" sz="2000" dirty="0" smtClean="0">
                <a:sym typeface="+mn-ea"/>
              </a:rPr>
              <a:t>Whole lung irradiation (</a:t>
            </a:r>
            <a:r>
              <a:rPr lang="sr-Latn-RS" sz="2000" dirty="0" smtClean="0">
                <a:sym typeface="+mn-ea"/>
              </a:rPr>
              <a:t>WLI</a:t>
            </a:r>
            <a:r>
              <a:rPr lang="en-US" altLang="sr-Latn-RS" sz="2000" dirty="0" smtClean="0">
                <a:sym typeface="+mn-ea"/>
              </a:rPr>
              <a:t>)</a:t>
            </a:r>
            <a:r>
              <a:rPr lang="sr-Latn-RS" sz="2000" dirty="0" smtClean="0"/>
              <a:t> – TD 12 Gy in 8 fractions (in children up to 6 years old)</a:t>
            </a:r>
          </a:p>
        </p:txBody>
      </p:sp>
      <p:sp>
        <p:nvSpPr>
          <p:cNvPr id="4" name="TextBox 3"/>
          <p:cNvSpPr txBox="1"/>
          <p:nvPr/>
        </p:nvSpPr>
        <p:spPr>
          <a:xfrm>
            <a:off x="827584" y="5987314"/>
            <a:ext cx="7632848" cy="400110"/>
          </a:xfrm>
          <a:prstGeom prst="rect">
            <a:avLst/>
          </a:prstGeom>
          <a:noFill/>
        </p:spPr>
        <p:txBody>
          <a:bodyPr wrap="square" rtlCol="0">
            <a:spAutoFit/>
          </a:bodyPr>
          <a:lstStyle/>
          <a:p>
            <a:r>
              <a:rPr lang="en-US" sz="1000" dirty="0" err="1"/>
              <a:t>Kalapurakal</a:t>
            </a:r>
            <a:r>
              <a:rPr lang="en-US" sz="1000" dirty="0"/>
              <a:t> JA, </a:t>
            </a:r>
            <a:r>
              <a:rPr lang="sr-Latn-RS" sz="1000" dirty="0" smtClean="0"/>
              <a:t>et al</a:t>
            </a:r>
            <a:r>
              <a:rPr lang="en-US" sz="1000" dirty="0" smtClean="0"/>
              <a:t>. </a:t>
            </a:r>
            <a:r>
              <a:rPr lang="en-US" sz="1000" dirty="0"/>
              <a:t>Cardiac-Sparing Whole Lung IMRT in Patients With Pediatric Tumors and Lung Metastasis: Final Report of a Prospective Multicenter Clinical Trial. </a:t>
            </a:r>
            <a:r>
              <a:rPr lang="en-US" sz="1000" dirty="0" err="1"/>
              <a:t>Int</a:t>
            </a:r>
            <a:r>
              <a:rPr lang="en-US" sz="1000" dirty="0"/>
              <a:t> J </a:t>
            </a:r>
            <a:r>
              <a:rPr lang="en-US" sz="1000" dirty="0" err="1"/>
              <a:t>Radiat</a:t>
            </a:r>
            <a:r>
              <a:rPr lang="en-US" sz="1000" dirty="0"/>
              <a:t> </a:t>
            </a:r>
            <a:r>
              <a:rPr lang="en-US" sz="1000" dirty="0" err="1"/>
              <a:t>Oncol</a:t>
            </a:r>
            <a:r>
              <a:rPr lang="en-US" sz="1000" dirty="0"/>
              <a:t> </a:t>
            </a:r>
            <a:r>
              <a:rPr lang="en-US" sz="1000" dirty="0" err="1"/>
              <a:t>Biol</a:t>
            </a:r>
            <a:r>
              <a:rPr lang="en-US" sz="1000" dirty="0"/>
              <a:t> </a:t>
            </a:r>
            <a:r>
              <a:rPr lang="en-US" sz="1000" dirty="0" err="1" smtClean="0"/>
              <a:t>Phys</a:t>
            </a:r>
            <a:r>
              <a:rPr lang="en-US" sz="1000" dirty="0" smtClean="0"/>
              <a:t> 2019;103(1</a:t>
            </a:r>
            <a:r>
              <a:rPr lang="en-US" sz="1000" dirty="0"/>
              <a:t>):28-37. </a:t>
            </a:r>
          </a:p>
        </p:txBody>
      </p:sp>
      <p:pic>
        <p:nvPicPr>
          <p:cNvPr id="378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916831"/>
            <a:ext cx="4104456" cy="4014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Bone tumors in children</a:t>
            </a:r>
          </a:p>
        </p:txBody>
      </p:sp>
      <p:sp>
        <p:nvSpPr>
          <p:cNvPr id="3" name="Content Placeholder 2"/>
          <p:cNvSpPr>
            <a:spLocks noGrp="1"/>
          </p:cNvSpPr>
          <p:nvPr>
            <p:ph sz="half" idx="1"/>
          </p:nvPr>
        </p:nvSpPr>
        <p:spPr>
          <a:xfrm>
            <a:off x="467995" y="1269365"/>
            <a:ext cx="4038600" cy="4525963"/>
          </a:xfrm>
        </p:spPr>
        <p:txBody>
          <a:bodyPr>
            <a:normAutofit lnSpcReduction="20000"/>
          </a:bodyPr>
          <a:lstStyle/>
          <a:p>
            <a:r>
              <a:rPr sz="2000" dirty="0">
                <a:latin typeface="Calibri" panose="020F0502020204030204" charset="0"/>
                <a:cs typeface="Calibri" panose="020F0502020204030204" charset="0"/>
              </a:rPr>
              <a:t>The most common solid tumors in adolescents and young adults are second in incidence, behind malignant diseases of the hematopoietic system.</a:t>
            </a:r>
          </a:p>
          <a:p>
            <a:r>
              <a:rPr sz="2000" dirty="0">
                <a:latin typeface="Calibri" panose="020F0502020204030204" charset="0"/>
                <a:cs typeface="Calibri" panose="020F0502020204030204" charset="0"/>
              </a:rPr>
              <a:t>Half of bone tumors in childhood are malignant.</a:t>
            </a:r>
          </a:p>
          <a:p>
            <a:endParaRPr sz="2000" dirty="0">
              <a:latin typeface="Calibri" panose="020F0502020204030204" charset="0"/>
              <a:cs typeface="Calibri" panose="020F0502020204030204" charset="0"/>
            </a:endParaRPr>
          </a:p>
          <a:p>
            <a:r>
              <a:rPr sz="2000" b="1" dirty="0">
                <a:latin typeface="Calibri" panose="020F0502020204030204" charset="0"/>
                <a:cs typeface="Calibri" panose="020F0502020204030204" charset="0"/>
              </a:rPr>
              <a:t>Osteosarcoma</a:t>
            </a:r>
            <a:r>
              <a:rPr sz="2000" dirty="0">
                <a:latin typeface="Calibri" panose="020F0502020204030204" charset="0"/>
                <a:cs typeface="Calibri" panose="020F0502020204030204" charset="0"/>
              </a:rPr>
              <a:t> (metaphyses of long bones of the extremity: distal femur, proximal tibia, proximal or middle part of femur, proximal humerus)</a:t>
            </a:r>
          </a:p>
          <a:p>
            <a:r>
              <a:rPr sz="2000" b="1" dirty="0">
                <a:latin typeface="Calibri" panose="020F0502020204030204" charset="0"/>
                <a:cs typeface="Calibri" panose="020F0502020204030204" charset="0"/>
              </a:rPr>
              <a:t>Ewing sarcoma</a:t>
            </a:r>
            <a:r>
              <a:rPr sz="2000" dirty="0">
                <a:latin typeface="Calibri" panose="020F0502020204030204" charset="0"/>
                <a:cs typeface="Calibri" panose="020F0502020204030204" charset="0"/>
              </a:rPr>
              <a:t> (bones of the pelvis, ribs, diaphyses of long bones of the lower limbs)</a:t>
            </a:r>
          </a:p>
        </p:txBody>
      </p:sp>
      <p:sp>
        <p:nvSpPr>
          <p:cNvPr id="5" name="Text Box 4"/>
          <p:cNvSpPr txBox="1"/>
          <p:nvPr/>
        </p:nvSpPr>
        <p:spPr>
          <a:xfrm>
            <a:off x="5076825" y="5717540"/>
            <a:ext cx="3528060" cy="368300"/>
          </a:xfrm>
          <a:prstGeom prst="rect">
            <a:avLst/>
          </a:prstGeom>
          <a:noFill/>
        </p:spPr>
        <p:txBody>
          <a:bodyPr wrap="square" rtlCol="0">
            <a:spAutoFit/>
          </a:bodyPr>
          <a:lstStyle/>
          <a:p>
            <a:endParaRPr lang="en-US"/>
          </a:p>
        </p:txBody>
      </p:sp>
      <p:sp>
        <p:nvSpPr>
          <p:cNvPr id="4" name="Content Placeholder 3"/>
          <p:cNvSpPr>
            <a:spLocks noGrp="1"/>
          </p:cNvSpPr>
          <p:nvPr>
            <p:ph sz="half" idx="2"/>
          </p:nvPr>
        </p:nvSpPr>
        <p:spPr/>
        <p:txBody>
          <a:bodyPr/>
          <a:lstStyle/>
          <a:p>
            <a:endParaRPr 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sym typeface="+mn-ea"/>
              </a:rPr>
              <a:t>Bone tumors in children</a:t>
            </a:r>
            <a:endParaRPr lang="en-US" sz="2800" b="1" dirty="0"/>
          </a:p>
        </p:txBody>
      </p:sp>
      <p:sp>
        <p:nvSpPr>
          <p:cNvPr id="3" name="Content Placeholder 2"/>
          <p:cNvSpPr>
            <a:spLocks noGrp="1"/>
          </p:cNvSpPr>
          <p:nvPr>
            <p:ph idx="1"/>
          </p:nvPr>
        </p:nvSpPr>
        <p:spPr/>
        <p:txBody>
          <a:bodyPr/>
          <a:lstStyle/>
          <a:p>
            <a:r>
              <a:rPr lang="pl-PL" sz="2000" dirty="0"/>
              <a:t>The advantage of using protons over photons</a:t>
            </a:r>
          </a:p>
          <a:p>
            <a:r>
              <a:rPr lang="pl-PL" sz="2000" dirty="0"/>
              <a:t>RT is carried out according to the same principles as in adults</a:t>
            </a:r>
          </a:p>
        </p:txBody>
      </p:sp>
      <p:pic>
        <p:nvPicPr>
          <p:cNvPr id="399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2655" y="2564904"/>
            <a:ext cx="4836754" cy="3569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577637" y="6381328"/>
            <a:ext cx="7560840" cy="400110"/>
          </a:xfrm>
          <a:prstGeom prst="rect">
            <a:avLst/>
          </a:prstGeom>
          <a:noFill/>
        </p:spPr>
        <p:txBody>
          <a:bodyPr wrap="square" rtlCol="0">
            <a:spAutoFit/>
          </a:bodyPr>
          <a:lstStyle/>
          <a:p>
            <a:r>
              <a:rPr lang="en-US" sz="1000" dirty="0" err="1"/>
              <a:t>Matsunobu</a:t>
            </a:r>
            <a:r>
              <a:rPr lang="en-US" sz="1000" dirty="0"/>
              <a:t> A, </a:t>
            </a:r>
            <a:r>
              <a:rPr lang="sr-Latn-RS" sz="1000" dirty="0" smtClean="0"/>
              <a:t>et al</a:t>
            </a:r>
            <a:r>
              <a:rPr lang="en-US" sz="1000" dirty="0" smtClean="0"/>
              <a:t>; </a:t>
            </a:r>
            <a:r>
              <a:rPr lang="en-US" sz="1000" dirty="0"/>
              <a:t>Working Group for Bone and Soft Tissue Sarcomas. Impact of carbon ion radiotherapy for </a:t>
            </a:r>
            <a:r>
              <a:rPr lang="en-US" sz="1000" dirty="0" err="1"/>
              <a:t>unresectable</a:t>
            </a:r>
            <a:r>
              <a:rPr lang="en-US" sz="1000" dirty="0"/>
              <a:t> osteosarcoma of the trunk. Cancer. </a:t>
            </a:r>
            <a:r>
              <a:rPr lang="en-US" sz="1000" dirty="0" smtClean="0"/>
              <a:t>2012;118(18</a:t>
            </a:r>
            <a:r>
              <a:rPr lang="en-US" sz="1000" dirty="0"/>
              <a:t>):4555-63.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05" y="2492693"/>
            <a:ext cx="8229600" cy="1143000"/>
          </a:xfrm>
        </p:spPr>
        <p:txBody>
          <a:bodyPr>
            <a:normAutofit/>
          </a:bodyPr>
          <a:lstStyle/>
          <a:p>
            <a:r>
              <a:rPr lang="sr-Latn-RS" altLang="en-US" sz="4800" b="1"/>
              <a:t> RADIOTHERAPY</a:t>
            </a:r>
            <a:r>
              <a:rPr lang="en-US" altLang="sr-Latn-RS" sz="4800" b="1"/>
              <a:t> </a:t>
            </a:r>
            <a:r>
              <a:rPr lang="en-US" altLang="sr-Latn-RS" sz="4800" b="1">
                <a:sym typeface="+mn-ea"/>
              </a:rPr>
              <a:t>SIDE</a:t>
            </a:r>
            <a:r>
              <a:rPr lang="sr-Latn-RS" altLang="en-US" sz="4800" b="1">
                <a:sym typeface="+mn-ea"/>
              </a:rPr>
              <a:t> EFFECTS</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170" y="25083"/>
            <a:ext cx="8229600" cy="1143000"/>
          </a:xfrm>
        </p:spPr>
        <p:txBody>
          <a:bodyPr>
            <a:normAutofit/>
          </a:bodyPr>
          <a:lstStyle/>
          <a:p>
            <a:r>
              <a:rPr sz="2800" b="1" dirty="0"/>
              <a:t>Risk factors for acute and chronic radiation toxicity</a:t>
            </a:r>
          </a:p>
        </p:txBody>
      </p:sp>
      <p:graphicFrame>
        <p:nvGraphicFramePr>
          <p:cNvPr id="4" name="Content Placeholder 3"/>
          <p:cNvGraphicFramePr>
            <a:graphicFrameLocks noGrp="1"/>
          </p:cNvGraphicFramePr>
          <p:nvPr>
            <p:ph idx="1"/>
          </p:nvPr>
        </p:nvGraphicFramePr>
        <p:xfrm>
          <a:off x="251460" y="1061720"/>
          <a:ext cx="8620760" cy="581088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786182" y="3505802"/>
            <a:ext cx="1600200" cy="645160"/>
          </a:xfrm>
          <a:prstGeom prst="rect">
            <a:avLst/>
          </a:prstGeom>
          <a:noFill/>
        </p:spPr>
        <p:txBody>
          <a:bodyPr wrap="square" rtlCol="0">
            <a:spAutoFit/>
          </a:bodyPr>
          <a:lstStyle/>
          <a:p>
            <a:pPr algn="ctr"/>
            <a:r>
              <a:rPr lang="sr-Cyrl-RS" dirty="0" smtClean="0"/>
              <a:t>Radiation toxicity</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sz="2800" b="1"/>
              <a:t> </a:t>
            </a:r>
            <a:r>
              <a:rPr lang="en-US" altLang="sr-Latn-RS" sz="2800" b="1"/>
              <a:t>R</a:t>
            </a:r>
            <a:r>
              <a:rPr lang="sr-Latn-RS" altLang="en-US" sz="2800" b="1"/>
              <a:t>adiation toxicity</a:t>
            </a:r>
            <a:r>
              <a:rPr lang="en-US" altLang="sr-Latn-RS" sz="2800" b="1"/>
              <a:t> t</a:t>
            </a:r>
            <a:r>
              <a:rPr lang="sr-Latn-RS" altLang="en-US" sz="2800" b="1">
                <a:sym typeface="+mn-ea"/>
              </a:rPr>
              <a:t>ypes</a:t>
            </a:r>
          </a:p>
        </p:txBody>
      </p:sp>
      <p:sp>
        <p:nvSpPr>
          <p:cNvPr id="3" name="Content Placeholder 2"/>
          <p:cNvSpPr>
            <a:spLocks noGrp="1"/>
          </p:cNvSpPr>
          <p:nvPr>
            <p:ph idx="1"/>
          </p:nvPr>
        </p:nvSpPr>
        <p:spPr>
          <a:xfrm>
            <a:off x="457200" y="1600200"/>
            <a:ext cx="8229600" cy="1520190"/>
          </a:xfrm>
        </p:spPr>
        <p:style>
          <a:lnRef idx="2">
            <a:schemeClr val="accent1"/>
          </a:lnRef>
          <a:fillRef idx="1">
            <a:schemeClr val="lt1"/>
          </a:fillRef>
          <a:effectRef idx="0">
            <a:schemeClr val="accent1"/>
          </a:effectRef>
          <a:fontRef idx="minor">
            <a:schemeClr val="dk1"/>
          </a:fontRef>
        </p:style>
        <p:txBody>
          <a:bodyPr>
            <a:normAutofit fontScale="90000" lnSpcReduction="20000"/>
          </a:bodyPr>
          <a:lstStyle/>
          <a:p>
            <a:r>
              <a:rPr lang="sr-Latn-RS" altLang="en-US" sz="2000" b="1"/>
              <a:t>Acute</a:t>
            </a:r>
            <a:r>
              <a:rPr lang="sr-Latn-RS" altLang="en-US" sz="2000"/>
              <a:t> (from the beginning of RT to the 90th day)</a:t>
            </a:r>
          </a:p>
          <a:p>
            <a:r>
              <a:rPr lang="sr-Latn-RS" altLang="en-US" sz="2000" b="1"/>
              <a:t>Chronic </a:t>
            </a:r>
            <a:r>
              <a:rPr lang="sr-Latn-RS" altLang="en-US" sz="2000"/>
              <a:t>(from the 90th day, months and years after the treatment)</a:t>
            </a:r>
          </a:p>
          <a:p>
            <a:r>
              <a:rPr lang="sr-Latn-RS" altLang="en-US" sz="2000"/>
              <a:t> </a:t>
            </a:r>
            <a:r>
              <a:rPr lang="en-US" altLang="sr-Latn-RS" sz="2000"/>
              <a:t>       </a:t>
            </a:r>
            <a:r>
              <a:rPr lang="sr-Latn-RS" altLang="en-US" sz="2000"/>
              <a:t>Hypoplasia of parenchymal cells</a:t>
            </a:r>
          </a:p>
          <a:p>
            <a:r>
              <a:rPr lang="sr-Latn-RS" altLang="en-US" sz="2000"/>
              <a:t>        Changes in the microvascular network</a:t>
            </a:r>
          </a:p>
          <a:p>
            <a:r>
              <a:rPr lang="sr-Latn-RS" altLang="en-US" sz="2000"/>
              <a:t>        Changes in the connective stroma</a:t>
            </a:r>
          </a:p>
          <a:p>
            <a:pPr marL="0" indent="0">
              <a:buNone/>
            </a:pPr>
            <a:endParaRPr lang="sr-Latn-RS" altLang="en-US" sz="2000"/>
          </a:p>
        </p:txBody>
      </p:sp>
      <p:sp>
        <p:nvSpPr>
          <p:cNvPr id="4" name="Text Box 3"/>
          <p:cNvSpPr txBox="1"/>
          <p:nvPr/>
        </p:nvSpPr>
        <p:spPr>
          <a:xfrm>
            <a:off x="488950" y="3787140"/>
            <a:ext cx="8197215" cy="224536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buFont typeface="Arial" panose="020B0604020202020204" pitchFamily="34" charset="0"/>
              <a:buChar char="•"/>
            </a:pPr>
            <a:r>
              <a:rPr lang="sr-Latn-RS" altLang="en-US" sz="2000"/>
              <a:t>Radiotolerance of organs at risk</a:t>
            </a:r>
          </a:p>
          <a:p>
            <a:pPr marL="342900" indent="-342900">
              <a:buFont typeface="Arial" panose="020B0604020202020204" pitchFamily="34" charset="0"/>
              <a:buChar char="•"/>
            </a:pPr>
            <a:r>
              <a:rPr lang="sr-Latn-RS" altLang="en-US" sz="2000"/>
              <a:t>Therapeutic complications</a:t>
            </a:r>
          </a:p>
          <a:p>
            <a:pPr marL="342900" indent="-342900">
              <a:buFont typeface="Arial" panose="020B0604020202020204" pitchFamily="34" charset="0"/>
              <a:buChar char="•"/>
            </a:pPr>
            <a:r>
              <a:rPr lang="sr-Latn-RS" altLang="en-US" sz="2000"/>
              <a:t>Dose-volume effects of healthy tissues</a:t>
            </a:r>
          </a:p>
          <a:p>
            <a:pPr indent="0">
              <a:buFont typeface="Arial" panose="020B0604020202020204" pitchFamily="34" charset="0"/>
              <a:buNone/>
            </a:pPr>
            <a:r>
              <a:rPr lang="sr-Latn-RS" altLang="en-US" sz="2000"/>
              <a:t>The radiosensitivity of normal tissue depends on:</a:t>
            </a:r>
          </a:p>
          <a:p>
            <a:pPr marL="342900" indent="-342900">
              <a:buFont typeface="Arial" panose="020B0604020202020204" pitchFamily="34" charset="0"/>
              <a:buChar char="•"/>
            </a:pPr>
            <a:r>
              <a:rPr lang="sr-Latn-RS" altLang="en-US" sz="2000"/>
              <a:t>kinetics of the cell cycle</a:t>
            </a:r>
          </a:p>
          <a:p>
            <a:pPr marL="342900" indent="-342900">
              <a:buFont typeface="Arial" panose="020B0604020202020204" pitchFamily="34" charset="0"/>
              <a:buChar char="•"/>
            </a:pPr>
            <a:r>
              <a:rPr lang="sr-Latn-RS" altLang="en-US" sz="2000"/>
              <a:t>mitotic behavior of the cell</a:t>
            </a:r>
          </a:p>
          <a:p>
            <a:pPr marL="342900" indent="-342900">
              <a:buFont typeface="Arial" panose="020B0604020202020204" pitchFamily="34" charset="0"/>
              <a:buChar char="•"/>
            </a:pPr>
            <a:r>
              <a:rPr lang="sr-Latn-RS" altLang="en-US" sz="2000"/>
              <a:t>cell differentiation</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sr-Latn-RS" sz="2800" b="1" dirty="0" smtClean="0"/>
              <a:t>Organs at risk limits</a:t>
            </a:r>
          </a:p>
        </p:txBody>
      </p:sp>
      <p:sp>
        <p:nvSpPr>
          <p:cNvPr id="3" name="Content Placeholder 2"/>
          <p:cNvSpPr>
            <a:spLocks noGrp="1"/>
          </p:cNvSpPr>
          <p:nvPr>
            <p:ph idx="1"/>
          </p:nvPr>
        </p:nvSpPr>
        <p:spPr/>
        <p:txBody>
          <a:bodyPr>
            <a:normAutofit/>
          </a:bodyPr>
          <a:lstStyle/>
          <a:p>
            <a:r>
              <a:rPr lang="sr-Latn-RS" sz="2000" dirty="0" smtClean="0"/>
              <a:t>Standard fractionation</a:t>
            </a:r>
          </a:p>
          <a:p>
            <a:r>
              <a:rPr lang="sr-Latn-RS" sz="2000" dirty="0" smtClean="0"/>
              <a:t>Hypofractionation</a:t>
            </a:r>
          </a:p>
          <a:p>
            <a:r>
              <a:rPr lang="sr-Latn-RS" sz="2000" dirty="0" smtClean="0"/>
              <a:t>Stereota</a:t>
            </a:r>
            <a:r>
              <a:rPr lang="en-US" altLang="sr-Latn-RS" sz="2000" dirty="0" smtClean="0"/>
              <a:t>ct</a:t>
            </a:r>
            <a:r>
              <a:rPr lang="sr-Latn-RS" sz="2000" dirty="0" smtClean="0"/>
              <a:t>i</a:t>
            </a:r>
            <a:r>
              <a:rPr lang="en-US" altLang="sr-Latn-RS" sz="2000" dirty="0" smtClean="0"/>
              <a:t>c radiotherapy</a:t>
            </a:r>
            <a:endParaRPr lang="sr-Latn-RS" sz="2000" dirty="0" smtClean="0"/>
          </a:p>
          <a:p>
            <a:r>
              <a:rPr lang="sr-Latn-RS" sz="2000" dirty="0" smtClean="0"/>
              <a:t>Radiosurgery</a:t>
            </a:r>
          </a:p>
        </p:txBody>
      </p:sp>
      <p:pic>
        <p:nvPicPr>
          <p:cNvPr id="717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1746" t="19683" r="16960" b="45577"/>
          <a:stretch>
            <a:fillRect/>
          </a:stretch>
        </p:blipFill>
        <p:spPr bwMode="auto">
          <a:xfrm>
            <a:off x="683568" y="3284983"/>
            <a:ext cx="7560840" cy="2541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altLang="en-US" sz="2800" b="1"/>
              <a:t>Efficiency of radiotherapy vs. radiation toxicity</a:t>
            </a:r>
          </a:p>
        </p:txBody>
      </p:sp>
      <p:sp>
        <p:nvSpPr>
          <p:cNvPr id="3" name="Content Placeholder 2"/>
          <p:cNvSpPr>
            <a:spLocks noGrp="1"/>
          </p:cNvSpPr>
          <p:nvPr>
            <p:ph sz="half" idx="1"/>
          </p:nvPr>
        </p:nvSpPr>
        <p:spPr/>
        <p:txBody>
          <a:bodyPr/>
          <a:lstStyle/>
          <a:p>
            <a:r>
              <a:rPr lang="sr-Latn-RS" altLang="en-US" sz="2000"/>
              <a:t>Time - Dose - Fraction Factor (TDF)</a:t>
            </a:r>
          </a:p>
          <a:p>
            <a:r>
              <a:rPr lang="sr-Latn-RS" altLang="en-US" sz="2000"/>
              <a:t>Volume of irradiated tissue</a:t>
            </a:r>
          </a:p>
        </p:txBody>
      </p:sp>
      <p:sp>
        <p:nvSpPr>
          <p:cNvPr id="6" name="Content Placeholder 5"/>
          <p:cNvSpPr>
            <a:spLocks noGrp="1"/>
          </p:cNvSpPr>
          <p:nvPr>
            <p:ph sz="half" idx="2"/>
          </p:nvPr>
        </p:nvSpPr>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sym typeface="+mn-ea"/>
              </a:rPr>
              <a:t>CNS metastasis radiotherapy</a:t>
            </a:r>
            <a:endParaRPr lang="en-US" sz="2800" b="1" dirty="0"/>
          </a:p>
        </p:txBody>
      </p:sp>
      <p:sp>
        <p:nvSpPr>
          <p:cNvPr id="3" name="Content Placeholder 2"/>
          <p:cNvSpPr>
            <a:spLocks noGrp="1"/>
          </p:cNvSpPr>
          <p:nvPr>
            <p:ph idx="1"/>
          </p:nvPr>
        </p:nvSpPr>
        <p:spPr/>
        <p:txBody>
          <a:bodyPr>
            <a:normAutofit fontScale="50000"/>
          </a:bodyPr>
          <a:lstStyle/>
          <a:p>
            <a:r>
              <a:rPr lang="en-US" altLang="sr-Latn-RS" b="1" dirty="0">
                <a:sym typeface="+mn-ea"/>
              </a:rPr>
              <a:t>W</a:t>
            </a:r>
            <a:r>
              <a:rPr lang="sr-Latn-RS" b="1" dirty="0">
                <a:sym typeface="+mn-ea"/>
              </a:rPr>
              <a:t>hole brain</a:t>
            </a:r>
            <a:r>
              <a:rPr lang="sr-Latn-RS" b="1" dirty="0"/>
              <a:t> </a:t>
            </a:r>
            <a:r>
              <a:rPr lang="en-US" altLang="sr-Latn-RS" b="1" dirty="0"/>
              <a:t>radiotherapy </a:t>
            </a:r>
            <a:r>
              <a:rPr lang="sr-Latn-RS" b="1" dirty="0"/>
              <a:t>(</a:t>
            </a:r>
            <a:r>
              <a:rPr lang="sr-Latn-RS" b="1" dirty="0">
                <a:sym typeface="+mn-ea"/>
              </a:rPr>
              <a:t>WBRT</a:t>
            </a:r>
            <a:r>
              <a:rPr lang="sr-Latn-RS" b="1" dirty="0"/>
              <a:t>) with or without surgery</a:t>
            </a:r>
          </a:p>
          <a:p>
            <a:r>
              <a:rPr lang="sr-Latn-RS" b="1" dirty="0"/>
              <a:t>WBRT with or without stereota</a:t>
            </a:r>
            <a:r>
              <a:rPr lang="en-US" altLang="sr-Latn-RS" b="1" dirty="0"/>
              <a:t>ct</a:t>
            </a:r>
            <a:r>
              <a:rPr lang="sr-Latn-RS" b="1" dirty="0"/>
              <a:t>ic radiosurgery</a:t>
            </a:r>
          </a:p>
          <a:p>
            <a:r>
              <a:rPr lang="sr-Latn-RS" b="1" dirty="0"/>
              <a:t>Surgery with or without RT (localized or WBRT)</a:t>
            </a:r>
          </a:p>
          <a:p>
            <a:r>
              <a:rPr lang="sr-Latn-RS" b="1" dirty="0"/>
              <a:t>Stereota</a:t>
            </a:r>
            <a:r>
              <a:rPr lang="en-US" altLang="sr-Latn-RS" b="1" dirty="0"/>
              <a:t>ct</a:t>
            </a:r>
            <a:r>
              <a:rPr lang="sr-Latn-RS" b="1" dirty="0"/>
              <a:t>ic radiosurgery</a:t>
            </a:r>
          </a:p>
          <a:p>
            <a:endParaRPr lang="sr-Latn-RS" b="1" dirty="0"/>
          </a:p>
          <a:p>
            <a:r>
              <a:rPr lang="sr-Latn-RS" dirty="0"/>
              <a:t>Doses and fractionation</a:t>
            </a:r>
          </a:p>
          <a:p>
            <a:endParaRPr lang="sr-Latn-RS" dirty="0"/>
          </a:p>
          <a:p>
            <a:r>
              <a:rPr lang="sr-Latn-RS" b="1" dirty="0"/>
              <a:t>Whole </a:t>
            </a:r>
            <a:r>
              <a:rPr lang="en-US" altLang="sr-Latn-RS" b="1" dirty="0"/>
              <a:t>brain radiotherapy</a:t>
            </a:r>
            <a:r>
              <a:rPr lang="sr-Latn-RS" dirty="0"/>
              <a:t>:</a:t>
            </a:r>
          </a:p>
          <a:p>
            <a:r>
              <a:rPr lang="sr-Latn-RS" dirty="0"/>
              <a:t>12 Gy in 2 fractions</a:t>
            </a:r>
          </a:p>
          <a:p>
            <a:r>
              <a:rPr lang="sr-Latn-RS" dirty="0"/>
              <a:t>18 Gy in 3 fractions</a:t>
            </a:r>
          </a:p>
          <a:p>
            <a:r>
              <a:rPr lang="sr-Latn-RS" dirty="0"/>
              <a:t>20 Gy in 5 fractions, 4 Gy per fraction over one week</a:t>
            </a:r>
          </a:p>
          <a:p>
            <a:r>
              <a:rPr lang="sr-Latn-RS" dirty="0"/>
              <a:t>30 Gy in 10 fractions, 3 Gy per fraction, over 2 weeks</a:t>
            </a:r>
          </a:p>
          <a:p>
            <a:r>
              <a:rPr lang="sr-Latn-RS" dirty="0"/>
              <a:t>                                 </a:t>
            </a:r>
          </a:p>
          <a:p>
            <a:r>
              <a:rPr lang="sr-Latn-RS" b="1" dirty="0"/>
              <a:t>Focal r</a:t>
            </a:r>
            <a:r>
              <a:rPr lang="en-US" altLang="sr-Latn-RS" b="1" dirty="0"/>
              <a:t>adioterapy</a:t>
            </a:r>
            <a:r>
              <a:rPr lang="sr-Latn-RS" dirty="0"/>
              <a:t>: 40Gy in 20 fractions, during 4 weeks</a:t>
            </a:r>
          </a:p>
          <a:p>
            <a:r>
              <a:rPr lang="sr-Latn-RS" b="1" dirty="0"/>
              <a:t>Stereota</a:t>
            </a:r>
            <a:r>
              <a:rPr lang="en-US" altLang="sr-Latn-RS" b="1" dirty="0"/>
              <a:t>ct</a:t>
            </a:r>
            <a:r>
              <a:rPr lang="sr-Latn-RS" b="1" dirty="0"/>
              <a:t>ic radiosurgery</a:t>
            </a:r>
            <a:r>
              <a:rPr lang="sr-Latn-RS" dirty="0"/>
              <a:t>: 17 Gy in one fraction</a:t>
            </a:r>
          </a:p>
          <a:p>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4"/>
          <p:cNvSpPr txBox="1"/>
          <p:nvPr/>
        </p:nvSpPr>
        <p:spPr>
          <a:xfrm>
            <a:off x="5091430" y="339090"/>
            <a:ext cx="4036060" cy="1818005"/>
          </a:xfrm>
          <a:prstGeom prst="rect">
            <a:avLst/>
          </a:prstGeom>
          <a:noFill/>
        </p:spPr>
        <p:txBody>
          <a:bodyPr wrap="square" rtlCol="0">
            <a:noAutofit/>
          </a:bodyPr>
          <a:lstStyle/>
          <a:p>
            <a:r>
              <a:rPr lang="sr-Latn-RS" altLang="en-US" sz="2800" b="1">
                <a:latin typeface="Calibri" panose="020F0502020204030204" charset="0"/>
                <a:cs typeface="Calibri" panose="020F0502020204030204" charset="0"/>
              </a:rPr>
              <a:t>Radiotolerance of </a:t>
            </a:r>
            <a:r>
              <a:rPr lang="en-US" altLang="sr-Latn-RS" sz="2800" b="1">
                <a:latin typeface="Calibri" panose="020F0502020204030204" charset="0"/>
                <a:cs typeface="Calibri" panose="020F0502020204030204" charset="0"/>
              </a:rPr>
              <a:t>OAR</a:t>
            </a:r>
            <a:r>
              <a:rPr lang="sr-Latn-RS" altLang="en-US" sz="2800" b="1">
                <a:latin typeface="Calibri" panose="020F0502020204030204" charset="0"/>
                <a:cs typeface="Calibri" panose="020F0502020204030204" charset="0"/>
              </a:rPr>
              <a:t> with conventional fractionation regimen</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sr-Latn-RS" altLang="en-US" sz="2800" b="1" i="0" u="none" strike="noStrike" kern="0" cap="none" spc="0" normalizeH="0" baseline="0" noProof="0" smtClean="0">
                <a:ln>
                  <a:noFill/>
                </a:ln>
                <a:solidFill>
                  <a:schemeClr val="tx1"/>
                </a:solidFill>
                <a:effectLst/>
                <a:uLnTx/>
                <a:uFillTx/>
                <a:latin typeface="+mj-lt"/>
                <a:ea typeface="+mj-ea"/>
                <a:cs typeface="+mj-cs"/>
              </a:rPr>
              <a:t>Radiation toxicity</a:t>
            </a:r>
          </a:p>
        </p:txBody>
      </p:sp>
      <p:sp>
        <p:nvSpPr>
          <p:cNvPr id="17411" name="Rectangle 3"/>
          <p:cNvSpPr>
            <a:spLocks noGrp="1" noChangeArrowheads="1"/>
          </p:cNvSpPr>
          <p:nvPr>
            <p:ph sz="half" idx="1"/>
          </p:nvPr>
        </p:nvSpPr>
        <p:spPr>
          <a:xfrm>
            <a:off x="467360" y="1749425"/>
            <a:ext cx="3576320" cy="3646170"/>
          </a:xfrm>
          <a:ln>
            <a:solidFill>
              <a:srgbClr val="0070C0"/>
            </a:solidFill>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sz="2000" b="1" i="0" u="sng" strike="noStrike" kern="0" cap="none" spc="0" normalizeH="0" baseline="0" noProof="0" smtClean="0">
                <a:ln>
                  <a:noFill/>
                </a:ln>
                <a:solidFill>
                  <a:schemeClr val="tx1"/>
                </a:solidFill>
                <a:effectLst/>
                <a:uLnTx/>
                <a:uFillTx/>
                <a:latin typeface="+mn-lt"/>
                <a:ea typeface="+mn-ea"/>
                <a:cs typeface="+mn-cs"/>
              </a:rPr>
              <a:t>Deterministic effects </a:t>
            </a:r>
            <a:r>
              <a:rPr kumimoji="0" sz="2000" i="0" strike="noStrike" kern="0" cap="none" spc="0" normalizeH="0" baseline="0" noProof="0" smtClean="0">
                <a:ln>
                  <a:noFill/>
                </a:ln>
                <a:solidFill>
                  <a:schemeClr val="tx1"/>
                </a:solidFill>
                <a:effectLst/>
                <a:uLnTx/>
                <a:uFillTx/>
                <a:latin typeface="+mn-lt"/>
                <a:ea typeface="+mn-ea"/>
                <a:cs typeface="+mn-cs"/>
              </a:rPr>
              <a:t>- there is a relationship between the absorbed dose and the damage caused</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sz="2000" i="0" strike="noStrike" kern="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sz="2000" b="1" i="0" u="sng" strike="noStrike" kern="0" cap="none" spc="0" normalizeH="0" baseline="0" noProof="0" smtClean="0">
                <a:ln>
                  <a:noFill/>
                </a:ln>
                <a:solidFill>
                  <a:schemeClr val="tx1"/>
                </a:solidFill>
                <a:effectLst/>
                <a:uLnTx/>
                <a:uFillTx/>
                <a:latin typeface="+mn-lt"/>
                <a:ea typeface="+mn-ea"/>
                <a:cs typeface="+mn-cs"/>
              </a:rPr>
              <a:t>Stochastic effects</a:t>
            </a:r>
            <a:r>
              <a:rPr kumimoji="0" sz="2000" i="0" strike="noStrike" kern="0" cap="none" spc="0" normalizeH="0" baseline="0" noProof="0" smtClean="0">
                <a:ln>
                  <a:noFill/>
                </a:ln>
                <a:solidFill>
                  <a:schemeClr val="tx1"/>
                </a:solidFill>
                <a:effectLst/>
                <a:uLnTx/>
                <a:uFillTx/>
                <a:latin typeface="+mn-lt"/>
                <a:ea typeface="+mn-ea"/>
                <a:cs typeface="+mn-cs"/>
              </a:rPr>
              <a:t> - there is no correlation between absorbed dose and secondary tumor induction</a:t>
            </a:r>
          </a:p>
        </p:txBody>
      </p:sp>
      <p:pic>
        <p:nvPicPr>
          <p:cNvPr id="103" name="Content Placeholder 102"/>
          <p:cNvPicPr>
            <a:picLocks noGrp="1" noChangeAspect="1"/>
          </p:cNvPicPr>
          <p:nvPr>
            <p:ph sz="half" idx="2"/>
          </p:nvPr>
        </p:nvPicPr>
        <p:blipFill>
          <a:blip r:embed="rId2"/>
          <a:srcRect t="13630"/>
          <a:stretch>
            <a:fillRect/>
          </a:stretch>
        </p:blipFill>
        <p:spPr>
          <a:xfrm>
            <a:off x="4211955" y="1749425"/>
            <a:ext cx="4925695" cy="3190875"/>
          </a:xfrm>
          <a:prstGeom prst="rect">
            <a:avLst/>
          </a:prstGeom>
          <a:noFill/>
          <a:ln w="9525">
            <a:noFill/>
          </a:ln>
        </p:spPr>
      </p:pic>
      <p:sp>
        <p:nvSpPr>
          <p:cNvPr id="3" name="Text Box 2"/>
          <p:cNvSpPr txBox="1"/>
          <p:nvPr/>
        </p:nvSpPr>
        <p:spPr>
          <a:xfrm>
            <a:off x="4427855" y="4868545"/>
            <a:ext cx="4441190" cy="337185"/>
          </a:xfrm>
          <a:prstGeom prst="rect">
            <a:avLst/>
          </a:prstGeom>
          <a:noFill/>
        </p:spPr>
        <p:txBody>
          <a:bodyPr wrap="square" rtlCol="0">
            <a:spAutoFit/>
          </a:bodyPr>
          <a:lstStyle/>
          <a:p>
            <a:r>
              <a:rPr lang="en-US" sz="800">
                <a:latin typeface="Arial" panose="020B0604020202020204" pitchFamily="34" charset="0"/>
                <a:cs typeface="Arial" panose="020B0604020202020204" pitchFamily="34" charset="0"/>
              </a:rPr>
              <a:t>Deterministic Effects (Tissue Reactions) and Stochastic Effects</a:t>
            </a:r>
            <a:r>
              <a:rPr lang="sr-Latn-RS" altLang="en-US" sz="800">
                <a:latin typeface="Arial" panose="020B0604020202020204" pitchFamily="34" charset="0"/>
                <a:cs typeface="Arial" panose="020B0604020202020204" pitchFamily="34" charset="0"/>
              </a:rPr>
              <a:t>. Dostupno na: https://www.env.go.jp/en/chemi/rhm/basic-info/1st/03-01-04.html</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sr-Latn-RS" sz="2800" b="1" i="0" u="none" strike="noStrike" kern="0" cap="none" spc="0" normalizeH="0" baseline="0" noProof="0" smtClean="0">
                <a:ln>
                  <a:noFill/>
                </a:ln>
                <a:solidFill>
                  <a:schemeClr val="tx1"/>
                </a:solidFill>
                <a:effectLst/>
                <a:uLnTx/>
                <a:uFillTx/>
                <a:latin typeface="+mj-lt"/>
                <a:ea typeface="+mj-ea"/>
                <a:cs typeface="+mj-cs"/>
              </a:rPr>
              <a:t>Criteria for assessing the presence and intensity of </a:t>
            </a:r>
            <a:r>
              <a:rPr kumimoji="0" lang="en-US" altLang="sr-Latn-RS" sz="2800" b="1" i="0" u="none" strike="noStrike" kern="0" cap="none" spc="0" normalizeH="0" baseline="0" noProof="0" smtClean="0">
                <a:ln>
                  <a:noFill/>
                </a:ln>
                <a:solidFill>
                  <a:schemeClr val="tx1"/>
                </a:solidFill>
                <a:effectLst/>
                <a:uLnTx/>
                <a:uFillTx/>
                <a:latin typeface="+mj-lt"/>
                <a:ea typeface="+mj-ea"/>
                <a:cs typeface="+mj-cs"/>
              </a:rPr>
              <a:t>radiotherapy </a:t>
            </a:r>
            <a:r>
              <a:rPr kumimoji="0" lang="sr-Latn-RS" sz="2800" b="1" i="0" u="none" strike="noStrike" kern="0" cap="none" spc="0" normalizeH="0" baseline="0" noProof="0" smtClean="0">
                <a:ln>
                  <a:noFill/>
                </a:ln>
                <a:solidFill>
                  <a:schemeClr val="tx1"/>
                </a:solidFill>
                <a:effectLst/>
                <a:uLnTx/>
                <a:uFillTx/>
                <a:latin typeface="+mj-lt"/>
                <a:ea typeface="+mj-ea"/>
                <a:cs typeface="+mj-cs"/>
              </a:rPr>
              <a:t>side effects</a:t>
            </a:r>
          </a:p>
        </p:txBody>
      </p:sp>
      <p:sp>
        <p:nvSpPr>
          <p:cNvPr id="21507" name="Rectangle 3"/>
          <p:cNvSpPr>
            <a:spLocks noGrp="1" noChangeArrowheads="1"/>
          </p:cNvSpPr>
          <p:nvPr>
            <p:ph idx="1"/>
          </p:nvPr>
        </p:nvSpPr>
        <p:spPr>
          <a:xfrm>
            <a:off x="1066800" y="1917065"/>
            <a:ext cx="7543800" cy="2814320"/>
          </a:xfrm>
          <a:ln>
            <a:gradFill>
              <a:gsLst>
                <a:gs pos="0">
                  <a:srgbClr val="007BD3"/>
                </a:gs>
                <a:gs pos="100000">
                  <a:srgbClr val="034373"/>
                </a:gs>
              </a:gsLst>
            </a:gradFill>
          </a:ln>
        </p:spPr>
        <p:txBody>
          <a:bodyPr vert="horz" wrap="square" lIns="91440" tIns="45720" rIns="91440" bIns="45720" numCol="1" anchor="t" anchorCtr="0" compatLnSpc="1"/>
          <a:lstStyle/>
          <a:p>
            <a:pPr marR="0" lvl="0" algn="l" defTabSz="914400" rtl="0" eaLnBrk="1" fontAlgn="base" latinLnBrk="0" hangingPunct="1">
              <a:lnSpc>
                <a:spcPct val="100000"/>
              </a:lnSpc>
              <a:spcBef>
                <a:spcPct val="20000"/>
              </a:spcBef>
              <a:spcAft>
                <a:spcPct val="0"/>
              </a:spcAft>
              <a:buClr>
                <a:schemeClr val="hlink"/>
              </a:buClr>
              <a:buSzPct val="70000"/>
              <a:buFont typeface="Arial" panose="020B0604020202020204" pitchFamily="34" charset="0"/>
              <a:buChar char="•"/>
              <a:defRPr/>
            </a:pPr>
            <a:r>
              <a:rPr kumimoji="0" lang="sr-Latn-RS" altLang="en-US" sz="2000" b="0" u="none" strike="noStrike" kern="0" cap="none" spc="0" normalizeH="0" baseline="0" noProof="0" smtClean="0">
                <a:ln>
                  <a:noFill/>
                </a:ln>
                <a:solidFill>
                  <a:schemeClr val="tx1"/>
                </a:solidFill>
                <a:effectLst/>
                <a:uLnTx/>
                <a:uFillTx/>
                <a:latin typeface="+mn-lt"/>
                <a:ea typeface="+mn-ea"/>
                <a:cs typeface="+mn-cs"/>
              </a:rPr>
              <a:t>Common Terminology Criteria for Adverse Events (CTCAE)</a:t>
            </a:r>
            <a:r>
              <a:rPr kumimoji="0" lang="en-US" altLang="sr-Latn-RS" sz="2000" b="0" u="none" strike="noStrike" kern="0" cap="none" spc="0" normalizeH="0" baseline="0" noProof="0" smtClean="0">
                <a:ln>
                  <a:noFill/>
                </a:ln>
                <a:solidFill>
                  <a:schemeClr val="tx1"/>
                </a:solidFill>
                <a:effectLst/>
                <a:uLnTx/>
                <a:uFillTx/>
                <a:latin typeface="+mn-lt"/>
                <a:ea typeface="+mn-ea"/>
                <a:cs typeface="+mn-cs"/>
              </a:rPr>
              <a:t> (vesion 5.0)</a:t>
            </a:r>
            <a:endParaRPr kumimoji="0" lang="sr-Latn-RS" altLang="en-US" sz="2000" b="0" u="none" strike="noStrike" kern="0" cap="none" spc="0" normalizeH="0" baseline="0" noProof="0" smtClean="0">
              <a:ln>
                <a:noFill/>
              </a:ln>
              <a:solidFill>
                <a:schemeClr val="tx1"/>
              </a:solidFill>
              <a:effectLst/>
              <a:uLnTx/>
              <a:uFillTx/>
              <a:latin typeface="+mn-lt"/>
              <a:ea typeface="+mn-ea"/>
              <a:cs typeface="+mn-cs"/>
            </a:endParaRPr>
          </a:p>
          <a:p>
            <a:pPr marR="0" lvl="0" algn="l" defTabSz="914400" rtl="0" eaLnBrk="1" fontAlgn="base" latinLnBrk="0" hangingPunct="1">
              <a:lnSpc>
                <a:spcPct val="100000"/>
              </a:lnSpc>
              <a:spcBef>
                <a:spcPct val="20000"/>
              </a:spcBef>
              <a:spcAft>
                <a:spcPct val="0"/>
              </a:spcAft>
              <a:buClr>
                <a:schemeClr val="hlink"/>
              </a:buClr>
              <a:buSzPct val="70000"/>
              <a:buFont typeface="Arial" panose="020B0604020202020204" pitchFamily="34" charset="0"/>
              <a:buChar char="•"/>
              <a:defRPr/>
            </a:pPr>
            <a:r>
              <a:rPr kumimoji="0" lang="sr-Latn-RS" altLang="en-US" sz="2000" b="0" u="none" strike="noStrike" kern="0" cap="none" spc="0" normalizeH="0" baseline="0" noProof="0" smtClean="0">
                <a:ln>
                  <a:noFill/>
                </a:ln>
                <a:solidFill>
                  <a:schemeClr val="tx1"/>
                </a:solidFill>
                <a:effectLst/>
                <a:uLnTx/>
                <a:uFillTx/>
                <a:latin typeface="+mn-lt"/>
                <a:ea typeface="+mn-ea"/>
                <a:cs typeface="+mn-cs"/>
              </a:rPr>
              <a:t>Toxicity criteria of the Radiation Therapy Oncology Group (RTOG) and the European Organization for Research and Treatment of Cancer (EORTC)</a:t>
            </a:r>
          </a:p>
          <a:p>
            <a:pPr marR="0" lvl="0" algn="l" defTabSz="914400" rtl="0" eaLnBrk="1" fontAlgn="base" latinLnBrk="0" hangingPunct="1">
              <a:lnSpc>
                <a:spcPct val="100000"/>
              </a:lnSpc>
              <a:spcBef>
                <a:spcPct val="20000"/>
              </a:spcBef>
              <a:spcAft>
                <a:spcPct val="0"/>
              </a:spcAft>
              <a:buClr>
                <a:schemeClr val="hlink"/>
              </a:buClr>
              <a:buSzPct val="70000"/>
              <a:buFont typeface="Arial" panose="020B0604020202020204" pitchFamily="34" charset="0"/>
              <a:buChar char="•"/>
              <a:defRPr/>
            </a:pPr>
            <a:r>
              <a:rPr kumimoji="0" lang="sr-Latn-RS" altLang="en-US" sz="2000" b="0" u="none" strike="noStrike" kern="0" cap="none" spc="0" normalizeH="0" baseline="0" noProof="0" smtClean="0">
                <a:ln>
                  <a:noFill/>
                </a:ln>
                <a:solidFill>
                  <a:schemeClr val="tx1"/>
                </a:solidFill>
                <a:effectLst/>
                <a:uLnTx/>
                <a:uFillTx/>
                <a:latin typeface="+mn-lt"/>
                <a:ea typeface="+mn-ea"/>
                <a:cs typeface="+mn-cs"/>
              </a:rPr>
              <a:t>Late Effects Normal Tissue Task Force (LENT)-Subjective, Objective, Management, Analytic (SOMA) scales</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sr-Latn-RS" altLang="sr-Latn-CS" sz="2800" b="1" i="0" u="none" strike="noStrike" kern="0" cap="none" spc="0" normalizeH="0" baseline="0" noProof="0" smtClean="0">
                <a:ln>
                  <a:noFill/>
                </a:ln>
                <a:solidFill>
                  <a:schemeClr val="tx1"/>
                </a:solidFill>
                <a:effectLst/>
                <a:uLnTx/>
                <a:uFillTx/>
                <a:latin typeface="+mj-lt"/>
                <a:ea typeface="+mj-ea"/>
                <a:cs typeface="+mj-cs"/>
              </a:rPr>
              <a:t>Combined treatment modalities and radiation toxicity</a:t>
            </a:r>
          </a:p>
        </p:txBody>
      </p:sp>
      <p:sp>
        <p:nvSpPr>
          <p:cNvPr id="13315" name="Rectangle 3"/>
          <p:cNvSpPr>
            <a:spLocks noGrp="1" noChangeArrowheads="1"/>
          </p:cNvSpPr>
          <p:nvPr>
            <p:ph sz="half" idx="1"/>
          </p:nvPr>
        </p:nvSpPr>
        <p:spPr>
          <a:xfrm>
            <a:off x="457200" y="1600200"/>
            <a:ext cx="3827145" cy="4526280"/>
          </a:xfrm>
        </p:spPr>
        <p:txBody>
          <a:bodyPr vert="horz" wrap="square" lIns="91440" tIns="45720" rIns="91440" bIns="45720" numCol="1" anchor="t" anchorCtr="0" compatLnSpc="1">
            <a:normAutofit lnSpcReduction="10000"/>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sr-Latn-RS" sz="2000" b="1" i="0" u="sng" strike="noStrike" kern="0" cap="none" spc="0" normalizeH="0" baseline="0" noProof="0" smtClean="0">
                <a:ln>
                  <a:noFill/>
                </a:ln>
                <a:solidFill>
                  <a:schemeClr val="tx1"/>
                </a:solidFill>
                <a:effectLst/>
                <a:uLnTx/>
                <a:uFillTx/>
                <a:latin typeface="+mn-lt"/>
                <a:ea typeface="+mn-ea"/>
                <a:cs typeface="+mn-cs"/>
              </a:rPr>
              <a:t>Surgery:</a:t>
            </a:r>
            <a:r>
              <a:rPr kumimoji="0" lang="sr-Latn-RS" sz="2000" i="0" strike="noStrike" kern="0" cap="none" spc="0" normalizeH="0" baseline="0" noProof="0" smtClean="0">
                <a:ln>
                  <a:noFill/>
                </a:ln>
                <a:solidFill>
                  <a:schemeClr val="tx1"/>
                </a:solidFill>
                <a:effectLst/>
                <a:uLnTx/>
                <a:uFillTx/>
                <a:latin typeface="+mn-lt"/>
                <a:ea typeface="+mn-ea"/>
                <a:cs typeface="+mn-cs"/>
              </a:rPr>
              <a:t> increases the frequency of strictures, adhesions, dehiscence, fistulas, radionecrosis</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sr-Latn-RS" sz="2000" b="1" i="0" u="sng" strike="noStrike" kern="0" cap="none" spc="0" normalizeH="0" baseline="0" noProof="0" smtClean="0">
                <a:ln>
                  <a:noFill/>
                </a:ln>
                <a:solidFill>
                  <a:schemeClr val="tx1"/>
                </a:solidFill>
                <a:effectLst/>
                <a:uLnTx/>
                <a:uFillTx/>
                <a:latin typeface="+mn-lt"/>
                <a:ea typeface="+mn-ea"/>
                <a:cs typeface="+mn-cs"/>
              </a:rPr>
              <a:t>Chemotherapy:</a:t>
            </a:r>
            <a:r>
              <a:rPr kumimoji="0" lang="sr-Latn-RS" sz="2000" i="0" strike="noStrike" kern="0" cap="none" spc="0" normalizeH="0" baseline="0" noProof="0" smtClean="0">
                <a:ln>
                  <a:noFill/>
                </a:ln>
                <a:solidFill>
                  <a:schemeClr val="tx1"/>
                </a:solidFill>
                <a:effectLst/>
                <a:uLnTx/>
                <a:uFillTx/>
                <a:latin typeface="+mn-lt"/>
                <a:ea typeface="+mn-ea"/>
                <a:cs typeface="+mn-cs"/>
              </a:rPr>
              <a:t> most often potentiates the desired and unwanted effects of radiotherapy and vice versa, increases the frequency and intensity of acute and late complications of radiotherapy</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sr-Latn-RS" sz="2000" b="1" i="0" u="sng" strike="noStrike" kern="0" cap="none" spc="0" normalizeH="0" baseline="0" noProof="0" smtClean="0">
                <a:ln>
                  <a:noFill/>
                </a:ln>
                <a:solidFill>
                  <a:schemeClr val="tx1"/>
                </a:solidFill>
                <a:effectLst/>
                <a:uLnTx/>
                <a:uFillTx/>
                <a:latin typeface="+mn-lt"/>
                <a:ea typeface="+mn-ea"/>
                <a:cs typeface="+mn-cs"/>
              </a:rPr>
              <a:t>Immunotherapy:</a:t>
            </a:r>
            <a:r>
              <a:rPr kumimoji="0" lang="sr-Latn-RS" sz="2000" i="0" strike="noStrike" kern="0" cap="none" spc="0" normalizeH="0" baseline="0" noProof="0" smtClean="0">
                <a:ln>
                  <a:noFill/>
                </a:ln>
                <a:solidFill>
                  <a:schemeClr val="tx1"/>
                </a:solidFill>
                <a:effectLst/>
                <a:uLnTx/>
                <a:uFillTx/>
                <a:latin typeface="+mn-lt"/>
                <a:ea typeface="+mn-ea"/>
                <a:cs typeface="+mn-cs"/>
              </a:rPr>
              <a:t> there are numerous mechanisms of interaction between these two treatment modalities</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sr-Latn-RS" sz="2000" b="1" i="0" u="sng" strike="noStrike" kern="0" cap="none" spc="0" normalizeH="0" baseline="0" noProof="0" smtClean="0">
                <a:ln>
                  <a:noFill/>
                </a:ln>
                <a:solidFill>
                  <a:schemeClr val="tx1"/>
                </a:solidFill>
                <a:effectLst/>
                <a:uLnTx/>
                <a:uFillTx/>
                <a:latin typeface="+mn-lt"/>
                <a:ea typeface="+mn-ea"/>
                <a:cs typeface="+mn-cs"/>
              </a:rPr>
              <a:t>Hormonal therapy</a:t>
            </a:r>
          </a:p>
        </p:txBody>
      </p:sp>
      <p:pic>
        <p:nvPicPr>
          <p:cNvPr id="2" name="Content Placeholder 1"/>
          <p:cNvPicPr>
            <a:picLocks noGrp="1" noChangeAspect="1"/>
          </p:cNvPicPr>
          <p:nvPr>
            <p:ph sz="half" idx="2"/>
          </p:nvPr>
        </p:nvPicPr>
        <p:blipFill>
          <a:blip r:embed="rId3"/>
          <a:stretch>
            <a:fillRect/>
          </a:stretch>
        </p:blipFill>
        <p:spPr>
          <a:xfrm>
            <a:off x="4284345" y="1700530"/>
            <a:ext cx="4885055" cy="2846705"/>
          </a:xfrm>
          <a:prstGeom prst="rect">
            <a:avLst/>
          </a:prstGeom>
        </p:spPr>
      </p:pic>
      <p:sp>
        <p:nvSpPr>
          <p:cNvPr id="3" name="Text Box 2"/>
          <p:cNvSpPr txBox="1"/>
          <p:nvPr/>
        </p:nvSpPr>
        <p:spPr>
          <a:xfrm>
            <a:off x="768350" y="6381115"/>
            <a:ext cx="7275195" cy="460375"/>
          </a:xfrm>
          <a:prstGeom prst="rect">
            <a:avLst/>
          </a:prstGeom>
          <a:noFill/>
        </p:spPr>
        <p:txBody>
          <a:bodyPr wrap="square" rtlCol="0">
            <a:spAutoFit/>
          </a:bodyPr>
          <a:lstStyle/>
          <a:p>
            <a:r>
              <a:rPr lang="en-US" sz="800">
                <a:latin typeface="Arial" panose="020B0604020202020204" pitchFamily="34" charset="0"/>
                <a:cs typeface="Arial" panose="020B0604020202020204" pitchFamily="34" charset="0"/>
              </a:rPr>
              <a:t>Rallis KS, Lai Yau TH, Sideris M. Chemoradiotherapy in Cancer Treatment: Rationale and Clinical Applications. Anticancer Res. 2021 Jan;41(1):1-7. </a:t>
            </a:r>
          </a:p>
          <a:p>
            <a:r>
              <a:rPr lang="en-US" sz="800">
                <a:latin typeface="Arial" panose="020B0604020202020204" pitchFamily="34" charset="0"/>
                <a:cs typeface="Arial" panose="020B0604020202020204" pitchFamily="34" charset="0"/>
              </a:rPr>
              <a:t>Darragh LB, Oweida AJ, Karam SD. Overcoming Resistance to Combination Radiation-Immunotherapy: A Focus on Contributing Pathways Within the Tumor Microenvironment. Front Immunol 2019;9:3154.</a:t>
            </a:r>
          </a:p>
        </p:txBody>
      </p:sp>
      <p:pic>
        <p:nvPicPr>
          <p:cNvPr id="102" name="Picture 101"/>
          <p:cNvPicPr/>
          <p:nvPr/>
        </p:nvPicPr>
        <p:blipFill>
          <a:blip r:embed="rId4"/>
          <a:stretch>
            <a:fillRect/>
          </a:stretch>
        </p:blipFill>
        <p:spPr>
          <a:xfrm>
            <a:off x="4283710" y="4364990"/>
            <a:ext cx="2556510" cy="1938655"/>
          </a:xfrm>
          <a:prstGeom prst="rect">
            <a:avLst/>
          </a:prstGeom>
          <a:noFill/>
          <a:ln w="9525">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Picture 105"/>
          <p:cNvPicPr/>
          <p:nvPr/>
        </p:nvPicPr>
        <p:blipFill>
          <a:blip r:embed="rId2"/>
          <a:stretch>
            <a:fillRect/>
          </a:stretch>
        </p:blipFill>
        <p:spPr>
          <a:xfrm>
            <a:off x="487680" y="114300"/>
            <a:ext cx="7880985" cy="6248400"/>
          </a:xfrm>
          <a:prstGeom prst="rect">
            <a:avLst/>
          </a:prstGeom>
          <a:noFill/>
          <a:ln w="9525">
            <a:noFill/>
          </a:ln>
        </p:spPr>
      </p:pic>
      <p:sp>
        <p:nvSpPr>
          <p:cNvPr id="4" name="Text Box 3"/>
          <p:cNvSpPr txBox="1"/>
          <p:nvPr/>
        </p:nvSpPr>
        <p:spPr>
          <a:xfrm>
            <a:off x="1763395" y="6452870"/>
            <a:ext cx="6457950" cy="213995"/>
          </a:xfrm>
          <a:prstGeom prst="rect">
            <a:avLst/>
          </a:prstGeom>
          <a:noFill/>
        </p:spPr>
        <p:txBody>
          <a:bodyPr wrap="square" rtlCol="0">
            <a:spAutoFit/>
          </a:bodyPr>
          <a:lstStyle/>
          <a:p>
            <a:r>
              <a:rPr lang="en-US" sz="800">
                <a:latin typeface="Arial" panose="020B0604020202020204" pitchFamily="34" charset="0"/>
                <a:cs typeface="Arial" panose="020B0604020202020204" pitchFamily="34" charset="0"/>
              </a:rPr>
              <a:t>Mun, GI., Kim, S., Choi, E. et al. Pharmacology of natural radioprotectors. Arch. Pharm. Res. 41, 1033–1050 (2018).</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sr-Latn-RS" altLang="en-US" sz="2800" b="1"/>
              <a:t>Radiation toxicity</a:t>
            </a:r>
          </a:p>
        </p:txBody>
      </p:sp>
      <p:pic>
        <p:nvPicPr>
          <p:cNvPr id="103" name="Content Placeholder 102"/>
          <p:cNvPicPr>
            <a:picLocks noGrp="1" noChangeAspect="1"/>
          </p:cNvPicPr>
          <p:nvPr>
            <p:ph idx="1"/>
          </p:nvPr>
        </p:nvPicPr>
        <p:blipFill>
          <a:blip r:embed="rId2"/>
          <a:stretch>
            <a:fillRect/>
          </a:stretch>
        </p:blipFill>
        <p:spPr>
          <a:xfrm>
            <a:off x="456565" y="1649095"/>
            <a:ext cx="8072120" cy="4232275"/>
          </a:xfrm>
          <a:prstGeom prst="rect">
            <a:avLst/>
          </a:prstGeom>
          <a:noFill/>
          <a:ln w="9525">
            <a:noFill/>
          </a:ln>
        </p:spPr>
      </p:pic>
      <p:sp>
        <p:nvSpPr>
          <p:cNvPr id="7" name="Text Box 6"/>
          <p:cNvSpPr txBox="1"/>
          <p:nvPr/>
        </p:nvSpPr>
        <p:spPr>
          <a:xfrm>
            <a:off x="1043940" y="6452870"/>
            <a:ext cx="6932930" cy="213995"/>
          </a:xfrm>
          <a:prstGeom prst="rect">
            <a:avLst/>
          </a:prstGeom>
          <a:noFill/>
        </p:spPr>
        <p:txBody>
          <a:bodyPr wrap="square" rtlCol="0">
            <a:spAutoFit/>
          </a:bodyPr>
          <a:lstStyle/>
          <a:p>
            <a:r>
              <a:rPr lang="en-US" sz="800">
                <a:latin typeface="Arial" panose="020B0604020202020204" pitchFamily="34" charset="0"/>
                <a:cs typeface="Arial" panose="020B0604020202020204" pitchFamily="34" charset="0"/>
              </a:rPr>
              <a:t>De Ruysscher, D., Niedermann, G., Burnet, N.G. et al. Radiotherapy toxicity. Nat Rev Dis Primers 5, 13 (2019).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Adverse effects of CNS</a:t>
            </a:r>
            <a:r>
              <a:rPr lang="en-US" altLang="sr-Latn-RS" sz="2800" b="1" dirty="0" smtClean="0"/>
              <a:t> radiotherapy</a:t>
            </a:r>
          </a:p>
        </p:txBody>
      </p:sp>
      <p:sp>
        <p:nvSpPr>
          <p:cNvPr id="3" name="Content Placeholder 2"/>
          <p:cNvSpPr>
            <a:spLocks noGrp="1"/>
          </p:cNvSpPr>
          <p:nvPr>
            <p:ph sz="half" idx="1"/>
          </p:nvPr>
        </p:nvSpPr>
        <p:spPr>
          <a:xfrm>
            <a:off x="457200" y="1600200"/>
            <a:ext cx="4038600" cy="4838700"/>
          </a:xfrm>
        </p:spPr>
        <p:txBody>
          <a:bodyPr>
            <a:normAutofit fontScale="90000" lnSpcReduction="20000"/>
          </a:bodyPr>
          <a:lstStyle/>
          <a:p>
            <a:r>
              <a:rPr lang="sr-Latn-RS" sz="2000" b="1" u="sng" dirty="0"/>
              <a:t>Acute complications</a:t>
            </a:r>
            <a:r>
              <a:rPr lang="sr-Latn-RS" sz="2000" dirty="0"/>
              <a:t> (caused by induced edema, altered mental status, headache, nausea, epileptic attacks or signs of focal neurological disorders)</a:t>
            </a:r>
          </a:p>
          <a:p>
            <a:r>
              <a:rPr lang="sr-Latn-RS" sz="2000" b="1" dirty="0"/>
              <a:t>Subacute complications</a:t>
            </a:r>
            <a:r>
              <a:rPr lang="sr-Latn-RS" sz="2000" dirty="0"/>
              <a:t> (somnolence syndrome)</a:t>
            </a:r>
          </a:p>
          <a:p>
            <a:r>
              <a:rPr lang="sr-Latn-RS" sz="2000" b="1" dirty="0"/>
              <a:t>Late complications:</a:t>
            </a:r>
          </a:p>
          <a:p>
            <a:pPr marL="0" indent="0">
              <a:buNone/>
            </a:pPr>
            <a:r>
              <a:rPr lang="sr-Latn-RS" sz="2000" dirty="0"/>
              <a:t>Focal radionecrosis (&lt;10%)</a:t>
            </a:r>
          </a:p>
          <a:p>
            <a:pPr marL="0" indent="0">
              <a:buNone/>
            </a:pPr>
            <a:r>
              <a:rPr lang="sr-Latn-RS" sz="2000" dirty="0"/>
              <a:t>Diffuse leukoencephalopathy</a:t>
            </a:r>
          </a:p>
          <a:p>
            <a:pPr marL="0" indent="0">
              <a:buNone/>
            </a:pPr>
            <a:r>
              <a:rPr lang="sr-Latn-RS" sz="2000" dirty="0"/>
              <a:t>Neurophysiological damage - impairment of intellectual functions, drop in IQ</a:t>
            </a:r>
          </a:p>
          <a:p>
            <a:pPr marL="0" indent="0">
              <a:buNone/>
            </a:pPr>
            <a:r>
              <a:rPr lang="sr-Latn-RS" sz="2000" dirty="0"/>
              <a:t>Cerebrovascular complications</a:t>
            </a:r>
          </a:p>
          <a:p>
            <a:pPr marL="0" indent="0">
              <a:buNone/>
            </a:pPr>
            <a:r>
              <a:rPr lang="sr-Latn-RS" sz="2000" dirty="0"/>
              <a:t>Secondary radiation-induced CNS tumors (&lt; 3%)</a:t>
            </a:r>
          </a:p>
          <a:p>
            <a:pPr marL="0" indent="0">
              <a:buNone/>
            </a:pPr>
            <a:r>
              <a:rPr lang="sr-Latn-RS" sz="2000" dirty="0"/>
              <a:t>Radiation damage to the eye lens, retina and optic nerve</a:t>
            </a:r>
          </a:p>
          <a:p>
            <a:endParaRPr 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smtClean="0"/>
              <a:t>Radiation toxicity after chest radiotherapy</a:t>
            </a:r>
          </a:p>
        </p:txBody>
      </p:sp>
      <p:sp>
        <p:nvSpPr>
          <p:cNvPr id="3" name="Content Placeholder 2"/>
          <p:cNvSpPr>
            <a:spLocks noGrp="1"/>
          </p:cNvSpPr>
          <p:nvPr>
            <p:ph idx="1"/>
          </p:nvPr>
        </p:nvSpPr>
        <p:spPr>
          <a:xfrm>
            <a:off x="457200" y="1600200"/>
            <a:ext cx="4330824" cy="4525963"/>
          </a:xfrm>
        </p:spPr>
        <p:txBody>
          <a:bodyPr>
            <a:normAutofit/>
          </a:bodyPr>
          <a:lstStyle/>
          <a:p>
            <a:r>
              <a:rPr sz="2000" b="1" u="sng"/>
              <a:t>Radiation pneumoniti</a:t>
            </a:r>
            <a:r>
              <a:rPr sz="2000"/>
              <a:t>s 1 to 3 months after RT with a dose that exceeds the radiotolerance of healthy lung tissue (about 20 Gy applied to the entire lung volume)</a:t>
            </a:r>
          </a:p>
          <a:p>
            <a:r>
              <a:rPr sz="2000" b="1" u="sng"/>
              <a:t>Fibrosis</a:t>
            </a:r>
            <a:r>
              <a:rPr sz="2000"/>
              <a:t> of the lung parenchyma occurs 1-2 years after RT</a:t>
            </a:r>
          </a:p>
          <a:p>
            <a:r>
              <a:rPr sz="2000" b="1" u="sng"/>
              <a:t>Radiation pericarditis</a:t>
            </a:r>
          </a:p>
          <a:p>
            <a:r>
              <a:rPr sz="2000" b="1" u="sng"/>
              <a:t>Radiation esophagitis</a:t>
            </a:r>
          </a:p>
          <a:p>
            <a:r>
              <a:rPr sz="2000" b="1" u="sng"/>
              <a:t>Myelopathy</a:t>
            </a:r>
          </a:p>
          <a:p>
            <a:r>
              <a:rPr sz="2000" b="1" u="sng"/>
              <a:t>Radiation brachial plexopathy</a:t>
            </a:r>
          </a:p>
          <a:p>
            <a:endParaRPr lang="sr-Latn-RS" dirty="0" smtClean="0"/>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142" y="1701190"/>
            <a:ext cx="4104456"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5576" y="5877272"/>
            <a:ext cx="7776864" cy="400110"/>
          </a:xfrm>
          <a:prstGeom prst="rect">
            <a:avLst/>
          </a:prstGeom>
          <a:noFill/>
        </p:spPr>
        <p:txBody>
          <a:bodyPr wrap="square" rtlCol="0">
            <a:spAutoFit/>
          </a:bodyPr>
          <a:lstStyle/>
          <a:p>
            <a:r>
              <a:rPr lang="en-US" sz="1000" dirty="0"/>
              <a:t>Palmer JD, </a:t>
            </a:r>
            <a:r>
              <a:rPr lang="en-US" sz="1000" dirty="0" err="1"/>
              <a:t>Zaorsky</a:t>
            </a:r>
            <a:r>
              <a:rPr lang="en-US" sz="1000" dirty="0"/>
              <a:t> NG, </a:t>
            </a:r>
            <a:r>
              <a:rPr lang="en-US" sz="1000" dirty="0" err="1"/>
              <a:t>Witek</a:t>
            </a:r>
            <a:r>
              <a:rPr lang="en-US" sz="1000" dirty="0"/>
              <a:t> M, Lu B. Molecular markers to predict clinical outcome and radiation induced toxicity in lung cancer. J </a:t>
            </a:r>
            <a:r>
              <a:rPr lang="en-US" sz="1000" dirty="0" err="1"/>
              <a:t>Thorac</a:t>
            </a:r>
            <a:r>
              <a:rPr lang="en-US" sz="1000" dirty="0"/>
              <a:t> </a:t>
            </a:r>
            <a:r>
              <a:rPr lang="en-US" sz="1000" dirty="0" smtClean="0"/>
              <a:t>Dis</a:t>
            </a:r>
            <a:r>
              <a:rPr lang="sr-Latn-RS" sz="1000" dirty="0" smtClean="0"/>
              <a:t> </a:t>
            </a:r>
            <a:r>
              <a:rPr lang="en-US" sz="1000" dirty="0" smtClean="0"/>
              <a:t>2014;6(4</a:t>
            </a:r>
            <a:r>
              <a:rPr lang="en-US" sz="1000" dirty="0"/>
              <a:t>):387-98.</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sr-Latn-RS" altLang="en-US" sz="2800" b="1"/>
              <a:t>Radiodermati</a:t>
            </a:r>
            <a:r>
              <a:rPr lang="en-US" altLang="sr-Latn-RS" sz="2800" b="1"/>
              <a:t>ti</a:t>
            </a:r>
            <a:r>
              <a:rPr lang="sr-Latn-RS" altLang="en-US" sz="2800" b="1"/>
              <a:t>s</a:t>
            </a:r>
          </a:p>
        </p:txBody>
      </p:sp>
      <p:sp>
        <p:nvSpPr>
          <p:cNvPr id="5" name="Content Placeholder 4"/>
          <p:cNvSpPr>
            <a:spLocks noGrp="1"/>
          </p:cNvSpPr>
          <p:nvPr>
            <p:ph sz="half" idx="1"/>
          </p:nvPr>
        </p:nvSpPr>
        <p:spPr>
          <a:xfrm>
            <a:off x="41275" y="1600200"/>
            <a:ext cx="4664710" cy="4526280"/>
          </a:xfrm>
          <a:noFill/>
          <a:extLst>
            <a:ext uri="{909E8E84-426E-40DD-AFC4-6F175D3DCCD1}">
              <a14:hiddenFill xmlns:a14="http://schemas.microsoft.com/office/drawing/2010/main">
                <a:solidFill>
                  <a:schemeClr val="tx1"/>
                </a:solidFill>
              </a14:hiddenFill>
            </a:ext>
          </a:extLst>
        </p:spPr>
        <p:txBody>
          <a:bodyPr>
            <a:normAutofit lnSpcReduction="20000"/>
          </a:bodyPr>
          <a:lstStyle/>
          <a:p>
            <a:pPr marL="0" marR="0" lvl="0" indent="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None/>
              <a:defRPr/>
            </a:pPr>
            <a:r>
              <a:rPr sz="2000" b="1" u="sng" kern="0" noProof="0" smtClean="0">
                <a:solidFill>
                  <a:schemeClr val="tx1"/>
                </a:solidFill>
                <a:effectLst/>
                <a:uLnTx/>
                <a:uFillTx/>
                <a:sym typeface="+mn-ea"/>
              </a:rPr>
              <a:t>Acute skin reactions</a:t>
            </a:r>
            <a:r>
              <a:rPr sz="2000" kern="0" noProof="0" smtClean="0">
                <a:solidFill>
                  <a:schemeClr val="tx1"/>
                </a:solidFill>
                <a:effectLst/>
                <a:uLnTx/>
                <a:uFillTx/>
                <a:sym typeface="+mn-ea"/>
              </a:rPr>
              <a:t> are dose-dependent:</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   erythema</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   pigmentation</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   epilation</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   dry desquamation</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   wet desquamation</a:t>
            </a:r>
          </a:p>
          <a:p>
            <a:pPr marL="0" marR="0" lvl="0" indent="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None/>
              <a:defRPr/>
            </a:pPr>
            <a:endParaRPr sz="2000" kern="0" noProof="0" smtClean="0">
              <a:solidFill>
                <a:schemeClr val="tx1"/>
              </a:solidFill>
              <a:effectLst/>
              <a:uLnTx/>
              <a:uFillTx/>
              <a:sym typeface="+mn-ea"/>
            </a:endParaRPr>
          </a:p>
          <a:p>
            <a:pPr marL="0" marR="0" lvl="0" indent="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None/>
              <a:defRPr/>
            </a:pPr>
            <a:r>
              <a:rPr sz="2000" b="1" u="sng" kern="0" noProof="0" smtClean="0">
                <a:solidFill>
                  <a:schemeClr val="tx1"/>
                </a:solidFill>
                <a:effectLst/>
                <a:uLnTx/>
                <a:uFillTx/>
                <a:sym typeface="+mn-ea"/>
              </a:rPr>
              <a:t>Late complications</a:t>
            </a:r>
            <a:r>
              <a:rPr sz="2000" kern="0" noProof="0" smtClean="0">
                <a:solidFill>
                  <a:schemeClr val="tx1"/>
                </a:solidFill>
                <a:effectLst/>
                <a:uLnTx/>
                <a:uFillTx/>
                <a:sym typeface="+mn-ea"/>
              </a:rPr>
              <a:t>:</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atrophy of the skin, sebaceous and sweat glands</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  telangiectasia</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  subcutaneous fibrosis</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  induration, thickening of the dermis and subcutis</a:t>
            </a:r>
          </a:p>
          <a:p>
            <a:pPr marR="0" lvl="0" algn="l" defTabSz="914400" rtl="0" eaLnBrk="1" fontAlgn="base" latinLnBrk="0" hangingPunct="1">
              <a:lnSpc>
                <a:spcPct val="80000"/>
              </a:lnSpc>
              <a:spcBef>
                <a:spcPct val="20000"/>
              </a:spcBef>
              <a:spcAft>
                <a:spcPct val="0"/>
              </a:spcAft>
              <a:buClr>
                <a:schemeClr val="hlink"/>
              </a:buClr>
              <a:buSzPct val="70000"/>
              <a:defRPr/>
            </a:pPr>
            <a:r>
              <a:rPr sz="2000" kern="0" noProof="0" smtClean="0">
                <a:solidFill>
                  <a:schemeClr val="tx1"/>
                </a:solidFill>
                <a:effectLst/>
                <a:uLnTx/>
                <a:uFillTx/>
                <a:sym typeface="+mn-ea"/>
              </a:rPr>
              <a:t>   radionecrosis</a:t>
            </a:r>
          </a:p>
        </p:txBody>
      </p:sp>
      <p:pic>
        <p:nvPicPr>
          <p:cNvPr id="100" name="Content Placeholder 99"/>
          <p:cNvPicPr>
            <a:picLocks noGrp="1" noChangeAspect="1"/>
          </p:cNvPicPr>
          <p:nvPr>
            <p:ph sz="half" idx="2"/>
          </p:nvPr>
        </p:nvPicPr>
        <p:blipFill>
          <a:blip r:embed="rId2"/>
          <a:stretch>
            <a:fillRect/>
          </a:stretch>
        </p:blipFill>
        <p:spPr>
          <a:xfrm>
            <a:off x="4590415" y="1701165"/>
            <a:ext cx="4096385" cy="2365375"/>
          </a:xfrm>
          <a:prstGeom prst="rect">
            <a:avLst/>
          </a:prstGeom>
          <a:noFill/>
          <a:ln w="9525">
            <a:noFill/>
          </a:ln>
        </p:spPr>
      </p:pic>
      <p:sp>
        <p:nvSpPr>
          <p:cNvPr id="2" name="Text Box 1"/>
          <p:cNvSpPr txBox="1"/>
          <p:nvPr/>
        </p:nvSpPr>
        <p:spPr>
          <a:xfrm>
            <a:off x="4626610" y="4329430"/>
            <a:ext cx="3905885" cy="860425"/>
          </a:xfrm>
          <a:prstGeom prst="rect">
            <a:avLst/>
          </a:prstGeom>
          <a:noFill/>
        </p:spPr>
        <p:txBody>
          <a:bodyPr wrap="square" rtlCol="0">
            <a:spAutoFit/>
          </a:bodyPr>
          <a:lstStyle/>
          <a:p>
            <a:r>
              <a:rPr lang="en-US" sz="1000"/>
              <a:t>Bernier J, Russi EG, Homey B,</a:t>
            </a:r>
            <a:r>
              <a:rPr lang="sr-Latn-RS" altLang="en-US" sz="1000"/>
              <a:t>et al</a:t>
            </a:r>
            <a:r>
              <a:rPr lang="en-US" sz="1000"/>
              <a:t>. Management of radiation dermatitis in patients receiving cetuximab and radiotherapy for locally advanced squamous cell carcinoma of the head and neck: proposals for a revised grading system and consensus management guidelines. Ann Oncol</a:t>
            </a:r>
            <a:r>
              <a:rPr lang="sr-Latn-RS" altLang="en-US" sz="1000"/>
              <a:t> </a:t>
            </a:r>
            <a:r>
              <a:rPr lang="en-US" sz="1000"/>
              <a:t>2011;22(10):2191-200. </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sz="2800" b="1"/>
              <a:t>Gastrointestinal radiation toxicity</a:t>
            </a:r>
          </a:p>
        </p:txBody>
      </p:sp>
      <p:sp>
        <p:nvSpPr>
          <p:cNvPr id="3" name="Content Placeholder 2"/>
          <p:cNvSpPr>
            <a:spLocks noGrp="1"/>
          </p:cNvSpPr>
          <p:nvPr>
            <p:ph sz="half" idx="1"/>
          </p:nvPr>
        </p:nvSpPr>
        <p:spPr/>
        <p:txBody>
          <a:bodyPr>
            <a:normAutofit/>
          </a:bodyPr>
          <a:lstStyle/>
          <a:p>
            <a:pPr marL="0" indent="0">
              <a:buNone/>
            </a:pPr>
            <a:r>
              <a:rPr lang="sr-Latn-RS" altLang="en-US" sz="2000" b="1" u="sng"/>
              <a:t>Acute</a:t>
            </a:r>
          </a:p>
          <a:p>
            <a:r>
              <a:rPr lang="sr-Latn-RS" altLang="en-US" sz="2000"/>
              <a:t>Esophagitis</a:t>
            </a:r>
          </a:p>
          <a:p>
            <a:r>
              <a:rPr lang="sr-Latn-RS" altLang="en-US" sz="2000"/>
              <a:t>Enterocolitis</a:t>
            </a:r>
          </a:p>
          <a:p>
            <a:r>
              <a:rPr lang="sr-Latn-RS" altLang="en-US" sz="2000"/>
              <a:t>Radiation proctitis</a:t>
            </a:r>
          </a:p>
          <a:p>
            <a:pPr marL="0" indent="0">
              <a:buNone/>
            </a:pPr>
            <a:r>
              <a:rPr lang="sr-Latn-RS" altLang="en-US" sz="2000" b="1" u="sng"/>
              <a:t>Chronic</a:t>
            </a:r>
          </a:p>
          <a:p>
            <a:r>
              <a:rPr lang="sr-Latn-RS" altLang="en-US" sz="2000"/>
              <a:t>Strictures</a:t>
            </a:r>
          </a:p>
          <a:p>
            <a:r>
              <a:rPr lang="sr-Latn-RS" altLang="en-US" sz="2000"/>
              <a:t>Fibrosis</a:t>
            </a:r>
          </a:p>
          <a:p>
            <a:r>
              <a:rPr lang="sr-Latn-RS" altLang="en-US" sz="2000"/>
              <a:t>Ulcerations</a:t>
            </a:r>
          </a:p>
          <a:p>
            <a:r>
              <a:rPr lang="sr-Latn-RS" altLang="en-US" sz="2000"/>
              <a:t>Intestinal adhesions</a:t>
            </a:r>
          </a:p>
          <a:p>
            <a:r>
              <a:rPr lang="sr-Latn-RS" altLang="en-US" sz="2000"/>
              <a:t>Fistula</a:t>
            </a:r>
          </a:p>
        </p:txBody>
      </p:sp>
      <p:pic>
        <p:nvPicPr>
          <p:cNvPr id="101" name="Content Placeholder 100"/>
          <p:cNvPicPr>
            <a:picLocks noGrp="1"/>
          </p:cNvPicPr>
          <p:nvPr>
            <p:ph sz="half" idx="2"/>
          </p:nvPr>
        </p:nvPicPr>
        <p:blipFill>
          <a:blip r:embed="rId2"/>
          <a:stretch>
            <a:fillRect/>
          </a:stretch>
        </p:blipFill>
        <p:spPr>
          <a:xfrm>
            <a:off x="3924300" y="1557020"/>
            <a:ext cx="4803140" cy="3395345"/>
          </a:xfrm>
          <a:prstGeom prst="rect">
            <a:avLst/>
          </a:prstGeom>
          <a:noFill/>
          <a:ln w="9525">
            <a:noFill/>
          </a:ln>
        </p:spPr>
      </p:pic>
      <p:sp>
        <p:nvSpPr>
          <p:cNvPr id="4" name="Text Box 3"/>
          <p:cNvSpPr txBox="1"/>
          <p:nvPr/>
        </p:nvSpPr>
        <p:spPr>
          <a:xfrm>
            <a:off x="618490" y="5877560"/>
            <a:ext cx="8246745" cy="245110"/>
          </a:xfrm>
          <a:prstGeom prst="rect">
            <a:avLst/>
          </a:prstGeom>
          <a:noFill/>
        </p:spPr>
        <p:txBody>
          <a:bodyPr wrap="square" rtlCol="0">
            <a:spAutoFit/>
          </a:bodyPr>
          <a:lstStyle/>
          <a:p>
            <a:r>
              <a:rPr lang="en-US" sz="1000"/>
              <a:t>Chen G, Han Y, Zhang H, Tu W, Zhang S. Radiotherapy-Induced Digestive Injury: Diagnosis, Treatment and Mechanisms. Front Oncol. 2021;11:757973.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sz="2800" b="1"/>
              <a:t>Palliative radiotherapy of the chest</a:t>
            </a:r>
          </a:p>
        </p:txBody>
      </p:sp>
      <p:sp>
        <p:nvSpPr>
          <p:cNvPr id="3" name="Content Placeholder 2"/>
          <p:cNvSpPr>
            <a:spLocks noGrp="1"/>
          </p:cNvSpPr>
          <p:nvPr>
            <p:ph idx="1"/>
          </p:nvPr>
        </p:nvSpPr>
        <p:spPr/>
        <p:txBody>
          <a:bodyPr>
            <a:normAutofit/>
          </a:bodyPr>
          <a:lstStyle/>
          <a:p>
            <a:r>
              <a:rPr lang="en-US" sz="2000"/>
              <a:t>Cough, chest pain or hemoptysis</a:t>
            </a:r>
          </a:p>
          <a:p>
            <a:r>
              <a:rPr lang="en-US" sz="2000"/>
              <a:t>Bone, lung or skin metastases</a:t>
            </a:r>
          </a:p>
          <a:p>
            <a:r>
              <a:rPr lang="en-US" sz="2000"/>
              <a:t>Vena cava syndrome (SVCS)</a:t>
            </a:r>
          </a:p>
          <a:p>
            <a:r>
              <a:rPr lang="en-US" sz="2000"/>
              <a:t>In patients with ECOG PS 0–1 who are not candidates for curative radiotherapy</a:t>
            </a:r>
          </a:p>
          <a:p>
            <a:endParaRPr lang="en-US" sz="2000"/>
          </a:p>
          <a:p>
            <a:r>
              <a:rPr lang="en-US" sz="2000"/>
              <a:t>Effective in 60% of NSCLC patients and 80% of SCLC patients</a:t>
            </a:r>
          </a:p>
          <a:p>
            <a:r>
              <a:rPr lang="en-US" sz="2000"/>
              <a:t>TD 16Gy </a:t>
            </a:r>
            <a:r>
              <a:rPr lang="sr-Latn-RS" sz="2000"/>
              <a:t>/</a:t>
            </a:r>
            <a:r>
              <a:rPr lang="en-US" sz="2000"/>
              <a:t> 2 fractions or 10Gy </a:t>
            </a:r>
            <a:r>
              <a:rPr lang="sr-Latn-RS" altLang="en-US" sz="2000"/>
              <a:t>/</a:t>
            </a:r>
            <a:r>
              <a:rPr lang="en-US" sz="2000"/>
              <a:t> 1 fraction</a:t>
            </a:r>
          </a:p>
          <a:p>
            <a:r>
              <a:rPr lang="sr-Latn-RS" altLang="en-US" sz="2000"/>
              <a:t>ECOG</a:t>
            </a:r>
            <a:r>
              <a:rPr lang="en-US" sz="2000"/>
              <a:t> PS 0 or 1 </a:t>
            </a:r>
            <a:r>
              <a:rPr lang="sr-Latn-RS" altLang="en-US" sz="2000"/>
              <a:t>- </a:t>
            </a:r>
            <a:r>
              <a:rPr lang="en-US" sz="2000"/>
              <a:t>consider also 20 Gy </a:t>
            </a:r>
            <a:r>
              <a:rPr lang="sr-Latn-RS" altLang="en-US" sz="2000"/>
              <a:t>/</a:t>
            </a:r>
            <a:r>
              <a:rPr lang="en-US" sz="2000"/>
              <a:t> 5 fractions, 30 Gy </a:t>
            </a:r>
            <a:r>
              <a:rPr lang="sr-Latn-RS" altLang="en-US" sz="2000"/>
              <a:t>/</a:t>
            </a:r>
            <a:r>
              <a:rPr lang="en-US" sz="2000"/>
              <a:t> 10 fractions or 36 Gy </a:t>
            </a:r>
            <a:r>
              <a:rPr lang="sr-Latn-RS" altLang="en-US" sz="2000"/>
              <a:t>/</a:t>
            </a:r>
            <a:r>
              <a:rPr lang="en-US" sz="2000"/>
              <a:t> 12 fractions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sr-Latn-RS" altLang="en-US" sz="2800" b="1"/>
              <a:t>Genitourinary radiation toxicity</a:t>
            </a:r>
          </a:p>
        </p:txBody>
      </p:sp>
      <p:sp>
        <p:nvSpPr>
          <p:cNvPr id="5" name="Content Placeholder 4"/>
          <p:cNvSpPr>
            <a:spLocks noGrp="1"/>
          </p:cNvSpPr>
          <p:nvPr>
            <p:ph sz="half" idx="1"/>
          </p:nvPr>
        </p:nvSpPr>
        <p:spPr/>
        <p:txBody>
          <a:bodyPr/>
          <a:lstStyle/>
          <a:p>
            <a:pPr marL="0" indent="0">
              <a:buNone/>
            </a:pPr>
            <a:r>
              <a:rPr lang="sr-Latn-RS" altLang="en-US" sz="2000" b="1" u="sng"/>
              <a:t>Acute</a:t>
            </a:r>
          </a:p>
          <a:p>
            <a:r>
              <a:rPr lang="sr-Latn-RS" altLang="en-US" sz="2000"/>
              <a:t>Cystitis</a:t>
            </a:r>
          </a:p>
          <a:p>
            <a:pPr marL="0" indent="0">
              <a:buNone/>
            </a:pPr>
            <a:r>
              <a:rPr lang="sr-Latn-RS" altLang="en-US" sz="2000" b="1" u="sng"/>
              <a:t>Chronic</a:t>
            </a:r>
          </a:p>
          <a:p>
            <a:r>
              <a:rPr lang="sr-Latn-RS" altLang="en-US" sz="2000"/>
              <a:t>Chronic radiation cystitis</a:t>
            </a:r>
          </a:p>
          <a:p>
            <a:r>
              <a:rPr lang="sr-Latn-RS" altLang="en-US" sz="2000"/>
              <a:t>Fibrosis</a:t>
            </a:r>
          </a:p>
          <a:p>
            <a:r>
              <a:rPr lang="sr-Latn-RS" altLang="en-US" sz="2000"/>
              <a:t>Ulcerations</a:t>
            </a:r>
          </a:p>
          <a:p>
            <a:r>
              <a:rPr lang="sr-Latn-RS" altLang="en-US" sz="2000"/>
              <a:t>Fistula</a:t>
            </a:r>
          </a:p>
        </p:txBody>
      </p:sp>
      <p:pic>
        <p:nvPicPr>
          <p:cNvPr id="102" name="Content Placeholder 101"/>
          <p:cNvPicPr>
            <a:picLocks noGrp="1"/>
          </p:cNvPicPr>
          <p:nvPr>
            <p:ph sz="half" idx="2"/>
          </p:nvPr>
        </p:nvPicPr>
        <p:blipFill>
          <a:blip r:embed="rId2"/>
          <a:stretch>
            <a:fillRect/>
          </a:stretch>
        </p:blipFill>
        <p:spPr>
          <a:xfrm>
            <a:off x="4057015" y="1600200"/>
            <a:ext cx="4629785" cy="3345815"/>
          </a:xfrm>
          <a:prstGeom prst="rect">
            <a:avLst/>
          </a:prstGeom>
          <a:noFill/>
          <a:ln w="9525">
            <a:noFill/>
          </a:ln>
        </p:spPr>
      </p:pic>
      <p:sp>
        <p:nvSpPr>
          <p:cNvPr id="6" name="Text Box 5"/>
          <p:cNvSpPr txBox="1"/>
          <p:nvPr/>
        </p:nvSpPr>
        <p:spPr>
          <a:xfrm>
            <a:off x="4056380" y="5414010"/>
            <a:ext cx="4331970" cy="245110"/>
          </a:xfrm>
          <a:prstGeom prst="rect">
            <a:avLst/>
          </a:prstGeom>
          <a:noFill/>
        </p:spPr>
        <p:txBody>
          <a:bodyPr wrap="square" rtlCol="0">
            <a:spAutoFit/>
          </a:bodyPr>
          <a:lstStyle/>
          <a:p>
            <a:r>
              <a:rPr lang="sr-Latn-RS" altLang="en-US" sz="1000"/>
              <a:t>Slika: </a:t>
            </a:r>
            <a:r>
              <a:rPr lang="en-US" sz="1000"/>
              <a:t>Radiation cystitis</a:t>
            </a:r>
            <a:r>
              <a:rPr lang="sr-Latn-RS" altLang="en-US" sz="1000"/>
              <a:t>. At: </a:t>
            </a:r>
            <a:r>
              <a:rPr lang="en-US" sz="1000"/>
              <a:t>https://healthjade.net/radiation-cystitis/</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sr-Latn-RS" altLang="sr-Latn-CS" sz="2800" b="1" i="0" u="none" strike="noStrike" kern="0" cap="none" spc="0" normalizeH="0" baseline="0" noProof="0" smtClean="0">
                <a:ln>
                  <a:noFill/>
                </a:ln>
                <a:solidFill>
                  <a:schemeClr val="tx1"/>
                </a:solidFill>
                <a:effectLst/>
                <a:uLnTx/>
                <a:uFillTx/>
                <a:latin typeface="Calibri" panose="020F0502020204030204" charset="0"/>
                <a:ea typeface="+mj-ea"/>
                <a:cs typeface="Calibri" panose="020F0502020204030204" charset="0"/>
              </a:rPr>
              <a:t>Radiation mucositis during radiotherapy of respiratory and gastrointestinal tracts</a:t>
            </a:r>
          </a:p>
        </p:txBody>
      </p:sp>
      <p:sp>
        <p:nvSpPr>
          <p:cNvPr id="28675" name="Rectangle 3"/>
          <p:cNvSpPr>
            <a:spLocks noGrp="1" noChangeArrowheads="1"/>
          </p:cNvSpPr>
          <p:nvPr>
            <p:ph idx="1"/>
          </p:nvPr>
        </p:nvSpPr>
        <p:spPr>
          <a:xfrm>
            <a:off x="683260" y="1772920"/>
            <a:ext cx="8077200" cy="4616450"/>
          </a:xfrm>
        </p:spPr>
        <p:txBody>
          <a:bodyPr vert="horz" wrap="square" lIns="91440" tIns="45720" rIns="91440" bIns="45720" numCol="1" anchor="t" anchorCtr="0" compatLnSpc="1"/>
          <a:lstStyle/>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1" i="0" u="sng" strike="noStrike" kern="0" cap="none" spc="0" normalizeH="0" baseline="0" noProof="0" smtClean="0">
                <a:ln>
                  <a:noFill/>
                </a:ln>
                <a:solidFill>
                  <a:schemeClr val="tx1"/>
                </a:solidFill>
                <a:effectLst/>
                <a:uLnTx/>
                <a:uFillTx/>
                <a:latin typeface="+mn-lt"/>
                <a:ea typeface="+mn-ea"/>
                <a:cs typeface="+mn-cs"/>
              </a:rPr>
              <a:t>Active radiation mucositis</a:t>
            </a: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 - usually manifests itself after 10 fractions</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The result is a radiation-induced lethal effect on the basal cells of the mucosal epithelium</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The reactions are reversible, they are remedied after the application of symptomatic therapy.</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Depending on the intensity of toxicity, a break in RT treatment is planned.</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1" i="0" u="sng" strike="noStrike" kern="0" cap="none" spc="0" normalizeH="0" baseline="0" noProof="0" smtClean="0">
                <a:ln>
                  <a:noFill/>
                </a:ln>
                <a:solidFill>
                  <a:schemeClr val="tx1"/>
                </a:solidFill>
                <a:effectLst/>
                <a:uLnTx/>
                <a:uFillTx/>
                <a:latin typeface="+mn-lt"/>
                <a:ea typeface="+mn-ea"/>
                <a:cs typeface="+mn-cs"/>
              </a:rPr>
              <a:t>Late radiation mucositis</a:t>
            </a: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 (atrophy, reduced elasticity, loss of taste, sclerosis, ulceration, dysphagia)</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TextShape 1"/>
          <p:cNvSpPr txBox="1"/>
          <p:nvPr/>
        </p:nvSpPr>
        <p:spPr>
          <a:xfrm>
            <a:off x="1017270" y="189230"/>
            <a:ext cx="7262495" cy="451485"/>
          </a:xfrm>
          <a:prstGeom prst="rect">
            <a:avLst/>
          </a:prstGeom>
          <a:noFill/>
          <a:ln>
            <a:noFill/>
          </a:ln>
        </p:spPr>
        <p:txBody>
          <a:bodyPr lIns="90000" tIns="46800" rIns="90000" bIns="46800"/>
          <a:lstStyle/>
          <a:p>
            <a:pPr algn="ctr"/>
            <a:r>
              <a:rPr lang="en-US" altLang="sr-Latn-RS" sz="2800" b="1">
                <a:latin typeface="Arial" panose="020B0604020202020204" pitchFamily="34" charset="0"/>
                <a:cs typeface="Arial" panose="020B0604020202020204" pitchFamily="34" charset="0"/>
                <a:sym typeface="+mn-ea"/>
              </a:rPr>
              <a:t>R</a:t>
            </a:r>
            <a:r>
              <a:rPr lang="sr-Latn-RS" altLang="en-US" sz="2800" b="1">
                <a:latin typeface="Arial" panose="020B0604020202020204" pitchFamily="34" charset="0"/>
                <a:cs typeface="Arial" panose="020B0604020202020204" pitchFamily="34" charset="0"/>
                <a:sym typeface="+mn-ea"/>
              </a:rPr>
              <a:t>adiotherapy</a:t>
            </a:r>
            <a:r>
              <a:rPr lang="en-US" altLang="sr-Latn-RS" sz="2800" b="1">
                <a:latin typeface="Arial" panose="020B0604020202020204" pitchFamily="34" charset="0"/>
                <a:cs typeface="Arial" panose="020B0604020202020204" pitchFamily="34" charset="0"/>
                <a:sym typeface="+mn-ea"/>
              </a:rPr>
              <a:t> side</a:t>
            </a:r>
            <a:r>
              <a:rPr lang="sr-Latn-RS" altLang="en-US" sz="2800" b="1">
                <a:latin typeface="Arial" panose="020B0604020202020204" pitchFamily="34" charset="0"/>
                <a:cs typeface="Arial" panose="020B0604020202020204" pitchFamily="34" charset="0"/>
                <a:sym typeface="+mn-ea"/>
              </a:rPr>
              <a:t> effects</a:t>
            </a:r>
            <a:r>
              <a:rPr lang="en-US" altLang="sr-Latn-RS" sz="2800" b="1">
                <a:latin typeface="Arial" panose="020B0604020202020204" pitchFamily="34" charset="0"/>
                <a:cs typeface="Arial" panose="020B0604020202020204" pitchFamily="34" charset="0"/>
                <a:sym typeface="+mn-ea"/>
              </a:rPr>
              <a:t> </a:t>
            </a:r>
            <a:r>
              <a:rPr lang="sr-Latn-RS" altLang="en-US" sz="2800" b="1">
                <a:latin typeface="Arial" panose="020B0604020202020204" pitchFamily="34" charset="0"/>
                <a:cs typeface="Arial" panose="020B0604020202020204" pitchFamily="34" charset="0"/>
                <a:sym typeface="+mn-ea"/>
              </a:rPr>
              <a:t>of head and neck tumors</a:t>
            </a:r>
          </a:p>
        </p:txBody>
      </p:sp>
      <p:sp>
        <p:nvSpPr>
          <p:cNvPr id="45" name="TextShape 2"/>
          <p:cNvSpPr txBox="1"/>
          <p:nvPr/>
        </p:nvSpPr>
        <p:spPr>
          <a:xfrm>
            <a:off x="360000" y="5940000"/>
            <a:ext cx="8640000" cy="451800"/>
          </a:xfrm>
          <a:prstGeom prst="rect">
            <a:avLst/>
          </a:prstGeom>
          <a:noFill/>
          <a:ln>
            <a:noFill/>
          </a:ln>
        </p:spPr>
        <p:txBody>
          <a:bodyPr lIns="90000" tIns="45000" rIns="90000" bIns="45000"/>
          <a:lstStyle/>
          <a:p>
            <a:r>
              <a:rPr lang="en-US" sz="800" b="1" strike="noStrike" spc="-1">
                <a:solidFill>
                  <a:srgbClr val="0054A6"/>
                </a:solidFill>
                <a:latin typeface="Arial" panose="020B0604020202020204"/>
              </a:rPr>
              <a:t>Cancer Medicine, Volume: 6, Issue: 12, Pages: 2918-2931, First published: 25 October 2017, DOI: (10.1002/cam4.1221) </a:t>
            </a:r>
            <a:endParaRPr lang="en-US" sz="800" b="0" strike="noStrike" spc="-1">
              <a:solidFill>
                <a:srgbClr val="000000"/>
              </a:solidFill>
              <a:latin typeface="Arial" panose="020B0604020202020204"/>
            </a:endParaRPr>
          </a:p>
        </p:txBody>
      </p:sp>
      <p:pic>
        <p:nvPicPr>
          <p:cNvPr id="46" name="Main graphic"/>
          <p:cNvPicPr/>
          <p:nvPr/>
        </p:nvPicPr>
        <p:blipFill>
          <a:blip r:embed="rId3"/>
          <a:stretch>
            <a:fillRect/>
          </a:stretch>
        </p:blipFill>
        <p:spPr>
          <a:xfrm>
            <a:off x="3636010" y="1412995"/>
            <a:ext cx="5079960" cy="3809880"/>
          </a:xfrm>
          <a:prstGeom prst="rect">
            <a:avLst/>
          </a:prstGeom>
          <a:ln>
            <a:noFill/>
          </a:ln>
        </p:spPr>
      </p:pic>
      <p:pic>
        <p:nvPicPr>
          <p:cNvPr id="105" name="Content Placeholder 104"/>
          <p:cNvPicPr>
            <a:picLocks noGrp="1" noChangeAspect="1"/>
          </p:cNvPicPr>
          <p:nvPr>
            <p:ph sz="half" idx="1"/>
          </p:nvPr>
        </p:nvPicPr>
        <p:blipFill>
          <a:blip r:embed="rId4"/>
          <a:srcRect t="30625" b="10472"/>
          <a:stretch>
            <a:fillRect/>
          </a:stretch>
        </p:blipFill>
        <p:spPr>
          <a:xfrm>
            <a:off x="107315" y="2061210"/>
            <a:ext cx="3360420" cy="1914525"/>
          </a:xfrm>
          <a:prstGeom prst="rect">
            <a:avLst/>
          </a:prstGeom>
          <a:noFill/>
          <a:ln w="9525">
            <a:noFill/>
          </a:ln>
        </p:spPr>
      </p:pic>
    </p:spTree>
  </p:cSld>
  <p:clrMapOvr>
    <a:masterClrMapping/>
  </p:clrMapOvr>
  <p:transition>
    <p:wipe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sr-Latn-RS" altLang="sr-Latn-CS" sz="2800" b="1" i="0" u="none" strike="noStrike" kern="0" cap="none" spc="0" normalizeH="0" baseline="0" noProof="0" smtClean="0">
                <a:ln>
                  <a:noFill/>
                </a:ln>
                <a:solidFill>
                  <a:schemeClr val="tx1"/>
                </a:solidFill>
                <a:effectLst/>
                <a:uLnTx/>
                <a:uFillTx/>
                <a:latin typeface="+mj-lt"/>
                <a:ea typeface="+mj-ea"/>
                <a:cs typeface="+mj-cs"/>
              </a:rPr>
              <a:t>Acute radiation parotitis</a:t>
            </a:r>
          </a:p>
        </p:txBody>
      </p:sp>
      <p:sp>
        <p:nvSpPr>
          <p:cNvPr id="30723" name="Rectangle 3"/>
          <p:cNvSpPr>
            <a:spLocks noGrp="1" noChangeArrowheads="1"/>
          </p:cNvSpPr>
          <p:nvPr>
            <p:ph sz="half" idx="1"/>
          </p:nvPr>
        </p:nvSpPr>
        <p:spPr/>
        <p:txBody>
          <a:bodyPr vert="horz" wrap="square" lIns="91440" tIns="45720" rIns="91440" bIns="45720" numCol="1" anchor="t" anchorCtr="0" compatLnSpc="1"/>
          <a:lstStyle/>
          <a:p>
            <a:pPr marR="0" lvl="0" algn="l" defTabSz="914400" rtl="0" eaLnBrk="1" fontAlgn="base" latinLnBrk="0" hangingPunct="1">
              <a:lnSpc>
                <a:spcPct val="9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Occurs during radiotherapy of the head and neck</a:t>
            </a:r>
            <a:r>
              <a:rPr kumimoji="0" lang="en-US" altLang="sr-Latn-RS" sz="2000" b="0" i="0" u="none" strike="noStrike" kern="0" cap="none" spc="0" normalizeH="0" baseline="0" noProof="0" smtClean="0">
                <a:ln>
                  <a:noFill/>
                </a:ln>
                <a:solidFill>
                  <a:schemeClr val="tx1"/>
                </a:solidFill>
                <a:effectLst/>
                <a:uLnTx/>
                <a:uFillTx/>
                <a:latin typeface="+mn-lt"/>
                <a:ea typeface="+mn-ea"/>
                <a:cs typeface="+mn-cs"/>
              </a:rPr>
              <a:t> cancer</a:t>
            </a:r>
          </a:p>
          <a:p>
            <a:pPr marR="0" lvl="0" algn="l" defTabSz="914400" rtl="0" eaLnBrk="1" fontAlgn="base" latinLnBrk="0" hangingPunct="1">
              <a:lnSpc>
                <a:spcPct val="9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Due to the radiosensitivity of the parotid gland, symptoms of xerostomia appear shortly after the start of radiotherapy</a:t>
            </a:r>
          </a:p>
        </p:txBody>
      </p:sp>
      <p:pic>
        <p:nvPicPr>
          <p:cNvPr id="104" name="Content Placeholder 103"/>
          <p:cNvPicPr>
            <a:picLocks noGrp="1" noChangeAspect="1"/>
          </p:cNvPicPr>
          <p:nvPr>
            <p:ph sz="half" idx="2"/>
          </p:nvPr>
        </p:nvPicPr>
        <p:blipFill>
          <a:blip r:embed="rId2"/>
          <a:stretch>
            <a:fillRect/>
          </a:stretch>
        </p:blipFill>
        <p:spPr>
          <a:xfrm>
            <a:off x="4427855" y="1845310"/>
            <a:ext cx="4340225" cy="2604770"/>
          </a:xfrm>
          <a:prstGeom prst="rect">
            <a:avLst/>
          </a:prstGeom>
          <a:noFill/>
          <a:ln w="9525">
            <a:noFill/>
          </a:ln>
        </p:spPr>
      </p:pic>
      <p:sp>
        <p:nvSpPr>
          <p:cNvPr id="2" name="Text Box 1"/>
          <p:cNvSpPr txBox="1"/>
          <p:nvPr/>
        </p:nvSpPr>
        <p:spPr>
          <a:xfrm>
            <a:off x="251460" y="6237605"/>
            <a:ext cx="8781415" cy="491490"/>
          </a:xfrm>
          <a:prstGeom prst="rect">
            <a:avLst/>
          </a:prstGeom>
          <a:noFill/>
        </p:spPr>
        <p:txBody>
          <a:bodyPr wrap="square" rtlCol="0">
            <a:spAutoFit/>
          </a:bodyPr>
          <a:lstStyle/>
          <a:p>
            <a:r>
              <a:rPr lang="en-US" sz="800">
                <a:latin typeface="Arial" panose="020B0604020202020204" pitchFamily="34" charset="0"/>
                <a:ea typeface="STXingkai" panose="02010800040101010101" charset="-122"/>
                <a:cs typeface="Arial" panose="020B0604020202020204" pitchFamily="34" charset="0"/>
              </a:rPr>
              <a:t>Mouminah A, Borja AJ, Hancin EC, Chang YC, Werner TJ, Swisher-McClure S, Korostoff J, Alavi A, Revheim ME. 18F-FDG-PET/CT in radiation therapy-induced parotid gland inflammation. Eur J Hybrid Imaging. 2020 Dec 1;4(1):22.</a:t>
            </a:r>
            <a:r>
              <a:rPr lang="en-US"/>
              <a:t> </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sr-Latn-RS" altLang="sr-Latn-CS" sz="2800" b="1" i="0" u="none" strike="noStrike" kern="0" cap="none" spc="0" normalizeH="0" baseline="0" noProof="0" smtClean="0">
                <a:ln>
                  <a:noFill/>
                </a:ln>
                <a:solidFill>
                  <a:schemeClr val="tx1"/>
                </a:solidFill>
                <a:effectLst/>
                <a:uLnTx/>
                <a:uFillTx/>
                <a:latin typeface="+mj-lt"/>
                <a:ea typeface="+mj-ea"/>
                <a:cs typeface="+mj-cs"/>
              </a:rPr>
              <a:t>Radiation damage to the heart and pericardium</a:t>
            </a:r>
          </a:p>
        </p:txBody>
      </p:sp>
      <p:sp>
        <p:nvSpPr>
          <p:cNvPr id="38915" name="Rectangle 3"/>
          <p:cNvSpPr>
            <a:spLocks noGrp="1" noChangeArrowheads="1"/>
          </p:cNvSpPr>
          <p:nvPr>
            <p:ph sz="half" idx="1"/>
          </p:nvPr>
        </p:nvSpPr>
        <p:spPr/>
        <p:txBody>
          <a:bodyPr vert="horz" wrap="square" lIns="91440" tIns="45720" rIns="91440" bIns="45720" numCol="1" anchor="t" anchorCtr="0" compatLnSpc="1"/>
          <a:lstStyle/>
          <a:p>
            <a:pPr marL="0" marR="0" lvl="0" indent="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None/>
              <a:defRPr/>
            </a:pPr>
            <a:r>
              <a:rPr kumimoji="0" lang="sr-Latn-CS" sz="2000" b="0" i="0" u="none" strike="noStrike" kern="0" cap="none" spc="0" normalizeH="0" baseline="0" noProof="0" smtClean="0">
                <a:ln>
                  <a:noFill/>
                </a:ln>
                <a:solidFill>
                  <a:schemeClr val="tx1"/>
                </a:solidFill>
                <a:effectLst/>
                <a:uLnTx/>
                <a:uFillTx/>
                <a:latin typeface="+mn-lt"/>
                <a:ea typeface="+mn-ea"/>
                <a:cs typeface="+mn-cs"/>
              </a:rPr>
              <a:t>Acute exudative pericarditis</a:t>
            </a:r>
          </a:p>
          <a:p>
            <a:pPr marL="0" marR="0" lvl="0" indent="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None/>
              <a:defRPr/>
            </a:pPr>
            <a:r>
              <a:rPr kumimoji="0" lang="sr-Latn-CS" sz="2000" b="0" i="0" u="none" strike="noStrike" kern="0" cap="none" spc="0" normalizeH="0" baseline="0" noProof="0" smtClean="0">
                <a:ln>
                  <a:noFill/>
                </a:ln>
                <a:solidFill>
                  <a:schemeClr val="tx1"/>
                </a:solidFill>
                <a:effectLst/>
                <a:uLnTx/>
                <a:uFillTx/>
                <a:latin typeface="+mn-lt"/>
                <a:ea typeface="+mn-ea"/>
                <a:cs typeface="+mn-cs"/>
              </a:rPr>
              <a:t>Late pericardial effusion (cardiac tamponade)</a:t>
            </a:r>
          </a:p>
          <a:p>
            <a:pPr marL="0" marR="0" lvl="0" indent="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None/>
              <a:defRPr/>
            </a:pPr>
            <a:r>
              <a:rPr kumimoji="0" lang="sr-Latn-CS" sz="2000" b="0" i="0" u="none" strike="noStrike" kern="0" cap="none" spc="0" normalizeH="0" baseline="0" noProof="0" smtClean="0">
                <a:ln>
                  <a:noFill/>
                </a:ln>
                <a:solidFill>
                  <a:schemeClr val="tx1"/>
                </a:solidFill>
                <a:effectLst/>
                <a:uLnTx/>
                <a:uFillTx/>
                <a:latin typeface="+mn-lt"/>
                <a:ea typeface="+mn-ea"/>
                <a:cs typeface="+mn-cs"/>
              </a:rPr>
              <a:t>Constrictive pericarditis</a:t>
            </a:r>
          </a:p>
          <a:p>
            <a:pPr marL="0" marR="0" lvl="0" indent="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None/>
              <a:defRPr/>
            </a:pPr>
            <a:r>
              <a:rPr kumimoji="0" lang="sr-Latn-CS" sz="2000" b="0" i="0" u="none" strike="noStrike" kern="0" cap="none" spc="0" normalizeH="0" baseline="0" noProof="0" smtClean="0">
                <a:ln>
                  <a:noFill/>
                </a:ln>
                <a:solidFill>
                  <a:schemeClr val="tx1"/>
                </a:solidFill>
                <a:effectLst/>
                <a:uLnTx/>
                <a:uFillTx/>
                <a:latin typeface="+mn-lt"/>
                <a:ea typeface="+mn-ea"/>
                <a:cs typeface="+mn-cs"/>
              </a:rPr>
              <a:t>Pancarditis = cardiomyofibrosis (cardiomyopathy + pericardial constriction)</a:t>
            </a:r>
          </a:p>
        </p:txBody>
      </p:sp>
      <p:pic>
        <p:nvPicPr>
          <p:cNvPr id="107" name="Content Placeholder 106"/>
          <p:cNvPicPr>
            <a:picLocks noGrp="1" noChangeAspect="1"/>
          </p:cNvPicPr>
          <p:nvPr>
            <p:ph sz="half" idx="2"/>
          </p:nvPr>
        </p:nvPicPr>
        <p:blipFill>
          <a:blip r:embed="rId2"/>
          <a:stretch>
            <a:fillRect/>
          </a:stretch>
        </p:blipFill>
        <p:spPr>
          <a:xfrm>
            <a:off x="3203575" y="3357245"/>
            <a:ext cx="5700395" cy="2855595"/>
          </a:xfrm>
          <a:prstGeom prst="rect">
            <a:avLst/>
          </a:prstGeom>
          <a:noFill/>
          <a:ln w="9525">
            <a:noFill/>
          </a:ln>
        </p:spPr>
      </p:pic>
      <p:sp>
        <p:nvSpPr>
          <p:cNvPr id="2" name="Text Box 1"/>
          <p:cNvSpPr txBox="1"/>
          <p:nvPr/>
        </p:nvSpPr>
        <p:spPr>
          <a:xfrm>
            <a:off x="786130" y="6058535"/>
            <a:ext cx="7170420" cy="337185"/>
          </a:xfrm>
          <a:prstGeom prst="rect">
            <a:avLst/>
          </a:prstGeom>
          <a:noFill/>
        </p:spPr>
        <p:txBody>
          <a:bodyPr wrap="square" rtlCol="0">
            <a:spAutoFit/>
          </a:bodyPr>
          <a:lstStyle/>
          <a:p>
            <a:r>
              <a:rPr lang="en-US" sz="800">
                <a:latin typeface="+mn-lt"/>
                <a:cs typeface="+mn-lt"/>
              </a:rPr>
              <a:t>Left-Breast Cancer Patient’s Side Effect Risks</a:t>
            </a:r>
            <a:r>
              <a:rPr lang="sr-Latn-RS" altLang="en-US" sz="800">
                <a:latin typeface="+mn-lt"/>
                <a:cs typeface="+mn-lt"/>
              </a:rPr>
              <a:t>. Dostupno na https://www.saferradiationtherapy.com/27-of-left-breast-cancer-patients-are-at-risk-of-having-heart-damage/</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sr-Latn-RS" altLang="sr-Latn-CS" sz="2800" b="1" i="0" u="none" strike="noStrike" kern="0" cap="none" spc="0" normalizeH="0" baseline="0" noProof="0" smtClean="0">
                <a:ln>
                  <a:noFill/>
                </a:ln>
                <a:solidFill>
                  <a:schemeClr val="tx1"/>
                </a:solidFill>
                <a:effectLst/>
                <a:uLnTx/>
                <a:uFillTx/>
                <a:latin typeface="+mj-lt"/>
                <a:ea typeface="+mj-ea"/>
                <a:cs typeface="+mj-cs"/>
              </a:rPr>
              <a:t>Radiation myelopathy</a:t>
            </a:r>
          </a:p>
        </p:txBody>
      </p:sp>
      <p:sp>
        <p:nvSpPr>
          <p:cNvPr id="41987" name="Rectangle 3"/>
          <p:cNvSpPr>
            <a:spLocks noGrp="1" noChangeArrowheads="1"/>
          </p:cNvSpPr>
          <p:nvPr>
            <p:ph sz="half" idx="1"/>
          </p:nvPr>
        </p:nvSpPr>
        <p:spPr/>
        <p:txBody>
          <a:bodyPr vert="horz" wrap="square" lIns="91440" tIns="45720" rIns="91440" bIns="45720" numCol="1" anchor="t" anchorCtr="0" compatLnSpc="1"/>
          <a:lstStyle/>
          <a:p>
            <a:pPr marL="0" marR="0" lvl="0" indent="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None/>
              <a:defRPr/>
            </a:pPr>
            <a:r>
              <a:rPr kumimoji="0" sz="2000" b="1" i="0" u="sng" strike="noStrike" kern="0" cap="none" spc="0" normalizeH="0" baseline="0" noProof="0" smtClean="0">
                <a:ln>
                  <a:noFill/>
                </a:ln>
                <a:solidFill>
                  <a:schemeClr val="tx1"/>
                </a:solidFill>
                <a:effectLst/>
                <a:uLnTx/>
                <a:uFillTx/>
                <a:latin typeface="+mn-lt"/>
                <a:ea typeface="+mn-ea"/>
                <a:cs typeface="+mn-cs"/>
              </a:rPr>
              <a:t>Acute radiation myelopathy</a:t>
            </a:r>
            <a:r>
              <a:rPr kumimoji="0" sz="2000" b="0" i="0" u="none" strike="noStrike" kern="0" cap="none" spc="0" normalizeH="0" baseline="0" noProof="0" smtClean="0">
                <a:ln>
                  <a:noFill/>
                </a:ln>
                <a:solidFill>
                  <a:schemeClr val="tx1"/>
                </a:solidFill>
                <a:effectLst/>
                <a:uLnTx/>
                <a:uFillTx/>
                <a:latin typeface="+mn-lt"/>
                <a:ea typeface="+mn-ea"/>
                <a:cs typeface="+mn-cs"/>
              </a:rPr>
              <a:t> - up to 3 months after RT</a:t>
            </a:r>
          </a:p>
          <a:p>
            <a:pPr marL="0" marR="0" lvl="0" indent="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None/>
              <a:defRPr/>
            </a:pPr>
            <a:r>
              <a:rPr kumimoji="0" sz="2000" b="0" i="0" u="none" strike="noStrike" kern="0" cap="none" spc="0" normalizeH="0" baseline="0" noProof="0" smtClean="0">
                <a:ln>
                  <a:noFill/>
                </a:ln>
                <a:solidFill>
                  <a:schemeClr val="tx1"/>
                </a:solidFill>
                <a:effectLst/>
                <a:uLnTx/>
                <a:uFillTx/>
                <a:latin typeface="+mn-lt"/>
                <a:ea typeface="+mn-ea"/>
                <a:cs typeface="+mn-cs"/>
              </a:rPr>
              <a:t>Demyelination of the spinal cord</a:t>
            </a:r>
          </a:p>
          <a:p>
            <a:pPr marL="0" marR="0" lvl="0" indent="0" algn="l" defTabSz="914400" rtl="0" eaLnBrk="1" fontAlgn="base" latinLnBrk="0" hangingPunct="1">
              <a:lnSpc>
                <a:spcPct val="80000"/>
              </a:lnSpc>
              <a:spcBef>
                <a:spcPct val="20000"/>
              </a:spcBef>
              <a:spcAft>
                <a:spcPct val="0"/>
              </a:spcAft>
              <a:buClr>
                <a:schemeClr val="hlink"/>
              </a:buClr>
              <a:buSzPct val="70000"/>
              <a:buFont typeface="Wingdings" panose="05000000000000000000" pitchFamily="2" charset="2"/>
              <a:buNone/>
              <a:defRPr/>
            </a:pPr>
            <a:r>
              <a:rPr kumimoji="0" sz="2000" b="1" i="0" u="sng" strike="noStrike" kern="0" cap="none" spc="0" normalizeH="0" baseline="0" noProof="0" smtClean="0">
                <a:ln>
                  <a:noFill/>
                </a:ln>
                <a:solidFill>
                  <a:schemeClr val="tx1"/>
                </a:solidFill>
                <a:effectLst/>
                <a:uLnTx/>
                <a:uFillTx/>
                <a:latin typeface="+mn-lt"/>
                <a:ea typeface="+mn-ea"/>
                <a:cs typeface="+mn-cs"/>
              </a:rPr>
              <a:t>Late radiation myelopathy</a:t>
            </a:r>
            <a:r>
              <a:rPr kumimoji="0" sz="2000" b="0" i="0" u="none" strike="noStrike" kern="0" cap="none" spc="0" normalizeH="0" baseline="0" noProof="0" smtClean="0">
                <a:ln>
                  <a:noFill/>
                </a:ln>
                <a:solidFill>
                  <a:schemeClr val="tx1"/>
                </a:solidFill>
                <a:effectLst/>
                <a:uLnTx/>
                <a:uFillTx/>
                <a:latin typeface="+mn-lt"/>
                <a:ea typeface="+mn-ea"/>
                <a:cs typeface="+mn-cs"/>
              </a:rPr>
              <a:t> - months and years after RT, most often after a latent period</a:t>
            </a:r>
          </a:p>
        </p:txBody>
      </p:sp>
      <p:pic>
        <p:nvPicPr>
          <p:cNvPr id="38" name="Main graphic"/>
          <p:cNvPicPr>
            <a:picLocks noGrp="1" noChangeAspect="1"/>
          </p:cNvPicPr>
          <p:nvPr>
            <p:ph sz="half" idx="2"/>
          </p:nvPr>
        </p:nvPicPr>
        <p:blipFill>
          <a:blip r:embed="rId2"/>
          <a:stretch>
            <a:fillRect/>
          </a:stretch>
        </p:blipFill>
        <p:spPr>
          <a:xfrm>
            <a:off x="4716145" y="1485265"/>
            <a:ext cx="4032250" cy="3897630"/>
          </a:xfrm>
          <a:prstGeom prst="rect">
            <a:avLst/>
          </a:prstGeom>
          <a:ln>
            <a:noFill/>
          </a:ln>
        </p:spPr>
      </p:pic>
      <p:sp>
        <p:nvSpPr>
          <p:cNvPr id="3" name="Text Box 2"/>
          <p:cNvSpPr txBox="1"/>
          <p:nvPr/>
        </p:nvSpPr>
        <p:spPr>
          <a:xfrm>
            <a:off x="413385" y="5718175"/>
            <a:ext cx="6966585" cy="337185"/>
          </a:xfrm>
          <a:prstGeom prst="rect">
            <a:avLst/>
          </a:prstGeom>
          <a:noFill/>
        </p:spPr>
        <p:txBody>
          <a:bodyPr wrap="square" rtlCol="0">
            <a:spAutoFit/>
          </a:bodyPr>
          <a:lstStyle/>
          <a:p>
            <a:r>
              <a:rPr lang="en-US" sz="800">
                <a:latin typeface="Arial" panose="020B0604020202020204" pitchFamily="34" charset="0"/>
                <a:cs typeface="Arial" panose="020B0604020202020204" pitchFamily="34" charset="0"/>
              </a:rPr>
              <a:t>Gottumukkala S, Srivastava U, Brocklehurst S, Mendel JT, Kumar K, Yu FF, Agarwal A, Shah BR, Vira S, Raj KM. Fundamentals of Radiation Oncology for Treatment of Vertebral Metastases. Radiographics. 2021 Nov-Dec;41(7):2136-2156.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2800" b="1" i="0" u="none" strike="noStrike" kern="0" cap="none" spc="0" normalizeH="0" baseline="0" noProof="0" smtClean="0">
                <a:ln>
                  <a:noFill/>
                </a:ln>
                <a:solidFill>
                  <a:schemeClr val="tx1"/>
                </a:solidFill>
                <a:effectLst/>
                <a:uLnTx/>
                <a:uFillTx/>
                <a:latin typeface="+mj-lt"/>
                <a:ea typeface="+mj-ea"/>
                <a:cs typeface="+mj-cs"/>
              </a:rPr>
              <a:t>L</a:t>
            </a:r>
            <a:r>
              <a:rPr kumimoji="0" sz="2800" b="1" i="0" u="none" strike="noStrike" kern="0" cap="none" spc="0" normalizeH="0" baseline="0" noProof="0" smtClean="0">
                <a:ln>
                  <a:noFill/>
                </a:ln>
                <a:solidFill>
                  <a:schemeClr val="tx1"/>
                </a:solidFill>
                <a:effectLst/>
                <a:uLnTx/>
                <a:uFillTx/>
                <a:latin typeface="+mj-lt"/>
                <a:ea typeface="+mj-ea"/>
                <a:cs typeface="+mj-cs"/>
              </a:rPr>
              <a:t>iver</a:t>
            </a:r>
            <a:r>
              <a:rPr kumimoji="0" lang="en-US" sz="2800" b="1" i="0" u="none" strike="noStrike" kern="0" cap="none" spc="0" normalizeH="0" baseline="0" noProof="0" smtClean="0">
                <a:ln>
                  <a:noFill/>
                </a:ln>
                <a:solidFill>
                  <a:schemeClr val="tx1"/>
                </a:solidFill>
                <a:effectLst/>
                <a:uLnTx/>
                <a:uFillTx/>
                <a:latin typeface="+mj-lt"/>
                <a:ea typeface="+mj-ea"/>
                <a:cs typeface="+mj-cs"/>
              </a:rPr>
              <a:t> </a:t>
            </a:r>
            <a:r>
              <a:rPr lang="sr-Latn-RS" altLang="en-US" sz="2800" b="1">
                <a:latin typeface="Calibri" panose="020F0502020204030204" charset="0"/>
                <a:cs typeface="Calibri" panose="020F0502020204030204" charset="0"/>
                <a:sym typeface="+mn-ea"/>
              </a:rPr>
              <a:t>radiation </a:t>
            </a:r>
            <a:r>
              <a:rPr lang="en-US" altLang="sr-Latn-RS" sz="2800" b="1">
                <a:latin typeface="Calibri" panose="020F0502020204030204" charset="0"/>
                <a:cs typeface="Calibri" panose="020F0502020204030204" charset="0"/>
                <a:sym typeface="+mn-ea"/>
              </a:rPr>
              <a:t>toxicity</a:t>
            </a:r>
            <a:endParaRPr kumimoji="0" lang="en-US" sz="2800" b="1" i="0" u="none" strike="noStrike" kern="0" cap="none" spc="0" normalizeH="0" baseline="0" noProof="0" smtClean="0">
              <a:ln>
                <a:noFill/>
              </a:ln>
              <a:solidFill>
                <a:schemeClr val="tx1"/>
              </a:solidFill>
              <a:effectLst/>
              <a:uLnTx/>
              <a:uFillTx/>
              <a:latin typeface="+mj-lt"/>
              <a:ea typeface="+mj-ea"/>
              <a:cs typeface="+mj-cs"/>
            </a:endParaRPr>
          </a:p>
        </p:txBody>
      </p:sp>
      <p:sp>
        <p:nvSpPr>
          <p:cNvPr id="44035" name="Rectangle 3"/>
          <p:cNvSpPr>
            <a:spLocks noGrp="1" noChangeArrowheads="1"/>
          </p:cNvSpPr>
          <p:nvPr>
            <p:ph sz="half" idx="1"/>
          </p:nvPr>
        </p:nvSpPr>
        <p:spPr>
          <a:xfrm>
            <a:off x="395605" y="1196340"/>
            <a:ext cx="8535035" cy="4251960"/>
          </a:xfrm>
        </p:spPr>
        <p:txBody>
          <a:bodyPr vert="horz" wrap="square" lIns="91440" tIns="45720" rIns="91440" bIns="45720" numCol="1" anchor="t" anchorCtr="0" compatLnSpc="1"/>
          <a:lstStyle/>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SBRT or conventional treatment regimens</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Damage caused by irradiation of primary or secondary tumors</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Liver damage as a risk organ</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Veno-occlusive disorder is the basis of the swelling</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Symptoms 4-8 weeks after RT (hepatomegaly, ascites, increase in trasaminases, icterus, encephalopathy, pain in the area of the right rib cage)</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endParaRPr kumimoji="0" lang="sr-Latn-RS" altLang="sr-Latn-CS" sz="2000" b="0" i="0" u="none" strike="noStrike" kern="0" cap="none" spc="0" normalizeH="0" baseline="0" noProof="0" smtClean="0">
              <a:ln>
                <a:noFill/>
              </a:ln>
              <a:solidFill>
                <a:schemeClr val="tx1"/>
              </a:solidFill>
              <a:effectLst/>
              <a:uLnTx/>
              <a:uFillTx/>
              <a:latin typeface="+mn-lt"/>
              <a:ea typeface="+mn-ea"/>
              <a:cs typeface="+mn-cs"/>
            </a:endParaRP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Radiation-induced liver disease (RILD)</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Liver damage after combined treatment (Combined modality induced liver disease - CMILD)</a:t>
            </a:r>
          </a:p>
          <a:p>
            <a:pPr marR="0" lvl="0" algn="l" defTabSz="914400" rtl="0" eaLnBrk="1" fontAlgn="base" latinLnBrk="0" hangingPunct="1">
              <a:lnSpc>
                <a:spcPct val="80000"/>
              </a:lnSpc>
              <a:spcBef>
                <a:spcPct val="20000"/>
              </a:spcBef>
              <a:spcAft>
                <a:spcPct val="0"/>
              </a:spcAft>
              <a:buClr>
                <a:schemeClr val="hlink"/>
              </a:buClr>
              <a:buSzPct val="70000"/>
              <a:buFont typeface="Arial" panose="020B0604020202020204" pitchFamily="34" charset="0"/>
              <a:buChar char="•"/>
              <a:defRPr/>
            </a:pPr>
            <a:r>
              <a:rPr kumimoji="0" lang="sr-Latn-RS" altLang="sr-Latn-CS" sz="2000" b="0" i="0" u="none" strike="noStrike" kern="0" cap="none" spc="0" normalizeH="0" baseline="0" noProof="0" smtClean="0">
                <a:ln>
                  <a:noFill/>
                </a:ln>
                <a:solidFill>
                  <a:schemeClr val="tx1"/>
                </a:solidFill>
                <a:effectLst/>
                <a:uLnTx/>
                <a:uFillTx/>
                <a:latin typeface="+mn-lt"/>
                <a:ea typeface="+mn-ea"/>
                <a:cs typeface="+mn-cs"/>
              </a:rPr>
              <a:t>Post-radiation fibrosis</a:t>
            </a:r>
          </a:p>
        </p:txBody>
      </p:sp>
      <p:pic>
        <p:nvPicPr>
          <p:cNvPr id="100" name="Content Placeholder 99"/>
          <p:cNvPicPr>
            <a:picLocks noGrp="1" noChangeAspect="1"/>
          </p:cNvPicPr>
          <p:nvPr>
            <p:ph sz="half" idx="2"/>
          </p:nvPr>
        </p:nvPicPr>
        <p:blipFill>
          <a:blip r:embed="rId2"/>
          <a:stretch>
            <a:fillRect/>
          </a:stretch>
        </p:blipFill>
        <p:spPr>
          <a:xfrm>
            <a:off x="5004435" y="4292600"/>
            <a:ext cx="4034790" cy="2535555"/>
          </a:xfrm>
          <a:prstGeom prst="rect">
            <a:avLst/>
          </a:prstGeom>
          <a:noFill/>
          <a:ln w="9525">
            <a:noFill/>
          </a:ln>
        </p:spPr>
      </p:pic>
      <p:sp>
        <p:nvSpPr>
          <p:cNvPr id="2" name="Text Box 1"/>
          <p:cNvSpPr txBox="1"/>
          <p:nvPr/>
        </p:nvSpPr>
        <p:spPr>
          <a:xfrm>
            <a:off x="4787900" y="6668770"/>
            <a:ext cx="4392295" cy="213995"/>
          </a:xfrm>
          <a:prstGeom prst="rect">
            <a:avLst/>
          </a:prstGeom>
          <a:noFill/>
        </p:spPr>
        <p:txBody>
          <a:bodyPr wrap="square" rtlCol="0">
            <a:spAutoFit/>
          </a:bodyPr>
          <a:lstStyle/>
          <a:p>
            <a:r>
              <a:rPr lang="sr-Latn-RS" altLang="en-US" sz="800">
                <a:latin typeface="Arial" panose="020B0604020202020204" pitchFamily="34" charset="0"/>
                <a:cs typeface="Arial" panose="020B0604020202020204" pitchFamily="34" charset="0"/>
              </a:rPr>
              <a:t>Slika dostupna na: </a:t>
            </a:r>
            <a:r>
              <a:rPr lang="en-US" sz="800">
                <a:latin typeface="Arial" panose="020B0604020202020204" pitchFamily="34" charset="0"/>
                <a:cs typeface="Arial" panose="020B0604020202020204" pitchFamily="34" charset="0"/>
              </a:rPr>
              <a:t>https://www.cancercouncil.com.au/liver-cancer/treatment/radiotherapy/</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sr-Latn-RS" altLang="sr-Latn-CS" sz="2800" b="1" i="0" u="none" strike="noStrike" kern="0" cap="none" spc="0" normalizeH="0" baseline="0" noProof="0" smtClean="0">
                <a:ln>
                  <a:noFill/>
                </a:ln>
                <a:solidFill>
                  <a:schemeClr val="tx1"/>
                </a:solidFill>
                <a:effectLst/>
                <a:uLnTx/>
                <a:uFillTx/>
                <a:latin typeface="+mj-lt"/>
                <a:ea typeface="+mj-ea"/>
                <a:cs typeface="+mj-cs"/>
              </a:rPr>
              <a:t>Renal radiation toxicity</a:t>
            </a:r>
          </a:p>
        </p:txBody>
      </p:sp>
      <p:pic>
        <p:nvPicPr>
          <p:cNvPr id="101" name="Content Placeholder 100"/>
          <p:cNvPicPr>
            <a:picLocks noGrp="1" noChangeAspect="1"/>
          </p:cNvPicPr>
          <p:nvPr>
            <p:ph idx="1"/>
          </p:nvPr>
        </p:nvPicPr>
        <p:blipFill>
          <a:blip r:embed="rId2"/>
          <a:stretch>
            <a:fillRect/>
          </a:stretch>
        </p:blipFill>
        <p:spPr>
          <a:xfrm>
            <a:off x="1547178" y="1772285"/>
            <a:ext cx="6524625" cy="1905000"/>
          </a:xfrm>
          <a:prstGeom prst="rect">
            <a:avLst/>
          </a:prstGeom>
          <a:noFill/>
          <a:ln w="9525">
            <a:noFill/>
          </a:ln>
        </p:spPr>
      </p:pic>
      <p:sp>
        <p:nvSpPr>
          <p:cNvPr id="2" name="Text Box 1"/>
          <p:cNvSpPr txBox="1"/>
          <p:nvPr/>
        </p:nvSpPr>
        <p:spPr>
          <a:xfrm>
            <a:off x="1547495" y="4364990"/>
            <a:ext cx="6894830" cy="645160"/>
          </a:xfrm>
          <a:prstGeom prst="rect">
            <a:avLst/>
          </a:prstGeom>
          <a:noFill/>
        </p:spPr>
        <p:txBody>
          <a:bodyPr wrap="square" rtlCol="0">
            <a:spAutoFit/>
          </a:bodyPr>
          <a:lstStyle/>
          <a:p>
            <a:r>
              <a:rPr lang="sr-Latn-RS" altLang="en-US"/>
              <a:t>Acute or chronic radiation damage to the kidneys</a:t>
            </a:r>
          </a:p>
          <a:p>
            <a:r>
              <a:rPr lang="sr-Latn-RS" altLang="en-US"/>
              <a:t>Reversible or irreversible damage</a:t>
            </a:r>
          </a:p>
        </p:txBody>
      </p:sp>
      <p:sp>
        <p:nvSpPr>
          <p:cNvPr id="3" name="Text Box 2"/>
          <p:cNvSpPr txBox="1"/>
          <p:nvPr/>
        </p:nvSpPr>
        <p:spPr>
          <a:xfrm>
            <a:off x="611505" y="6236970"/>
            <a:ext cx="7567295" cy="213995"/>
          </a:xfrm>
          <a:prstGeom prst="rect">
            <a:avLst/>
          </a:prstGeom>
          <a:noFill/>
        </p:spPr>
        <p:txBody>
          <a:bodyPr wrap="square" rtlCol="0">
            <a:spAutoFit/>
          </a:bodyPr>
          <a:lstStyle/>
          <a:p>
            <a:r>
              <a:rPr lang="en-US" sz="800">
                <a:latin typeface="Arial" panose="020B0604020202020204" pitchFamily="34" charset="0"/>
                <a:cs typeface="Arial" panose="020B0604020202020204" pitchFamily="34" charset="0"/>
              </a:rPr>
              <a:t>Klaus R, Niyazi M, Lange-Sperandio B. Radiation-induced kidney toxicity: molecular and cellular pathogenesis. Radiat Oncol 2021;16(1):43. </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sr-Latn-RS" sz="2800" b="1" i="0" u="none" strike="noStrike" kern="0" cap="none" spc="0" normalizeH="0" baseline="0" noProof="0" smtClean="0">
                <a:ln>
                  <a:noFill/>
                </a:ln>
                <a:solidFill>
                  <a:schemeClr val="tx1"/>
                </a:solidFill>
                <a:effectLst/>
                <a:uLnTx/>
                <a:uFillTx/>
                <a:latin typeface="+mj-lt"/>
                <a:ea typeface="+mj-ea"/>
                <a:cs typeface="+mj-cs"/>
              </a:rPr>
              <a:t>E</a:t>
            </a:r>
            <a:r>
              <a:rPr kumimoji="0" lang="sr-Latn-RS" altLang="en-US" sz="2800" b="1" i="0" u="none" strike="noStrike" kern="0" cap="none" spc="0" normalizeH="0" baseline="0" noProof="0" smtClean="0">
                <a:ln>
                  <a:noFill/>
                </a:ln>
                <a:solidFill>
                  <a:schemeClr val="tx1"/>
                </a:solidFill>
                <a:effectLst/>
                <a:uLnTx/>
                <a:uFillTx/>
                <a:latin typeface="+mj-lt"/>
                <a:ea typeface="+mj-ea"/>
                <a:cs typeface="+mj-cs"/>
              </a:rPr>
              <a:t>ndocrine system</a:t>
            </a:r>
            <a:r>
              <a:rPr kumimoji="0" lang="en-US" altLang="sr-Latn-RS" sz="2800" b="1" i="0" u="none" strike="noStrike" kern="0" cap="none" spc="0" normalizeH="0" baseline="0" noProof="0" smtClean="0">
                <a:ln>
                  <a:noFill/>
                </a:ln>
                <a:solidFill>
                  <a:schemeClr val="tx1"/>
                </a:solidFill>
                <a:effectLst/>
                <a:uLnTx/>
                <a:uFillTx/>
                <a:latin typeface="+mj-lt"/>
                <a:ea typeface="+mj-ea"/>
                <a:cs typeface="+mj-cs"/>
              </a:rPr>
              <a:t> </a:t>
            </a:r>
            <a:r>
              <a:rPr lang="sr-Latn-RS" altLang="en-US" sz="2800" b="1">
                <a:latin typeface="Calibri" panose="020F0502020204030204" charset="0"/>
                <a:cs typeface="Calibri" panose="020F0502020204030204" charset="0"/>
                <a:sym typeface="+mn-ea"/>
              </a:rPr>
              <a:t>radiation </a:t>
            </a:r>
            <a:r>
              <a:rPr lang="en-US" altLang="sr-Latn-RS" sz="2800" b="1">
                <a:latin typeface="Calibri" panose="020F0502020204030204" charset="0"/>
                <a:cs typeface="Calibri" panose="020F0502020204030204" charset="0"/>
                <a:sym typeface="+mn-ea"/>
              </a:rPr>
              <a:t>toxicity</a:t>
            </a:r>
            <a:endParaRPr kumimoji="0" lang="sr-Latn-RS" altLang="en-US" sz="2800" b="1" i="0" u="none" strike="noStrike" kern="0" cap="none" spc="0" normalizeH="0" baseline="0" noProof="0" smtClean="0">
              <a:ln>
                <a:noFill/>
              </a:ln>
              <a:solidFill>
                <a:schemeClr val="tx1"/>
              </a:solidFill>
              <a:effectLst/>
              <a:uLnTx/>
              <a:uFillTx/>
              <a:latin typeface="+mj-lt"/>
              <a:ea typeface="+mj-ea"/>
              <a:cs typeface="+mj-cs"/>
            </a:endParaRPr>
          </a:p>
        </p:txBody>
      </p:sp>
      <p:pic>
        <p:nvPicPr>
          <p:cNvPr id="104" name="Content Placeholder 103"/>
          <p:cNvPicPr>
            <a:picLocks noGrp="1" noChangeAspect="1"/>
          </p:cNvPicPr>
          <p:nvPr>
            <p:ph idx="1"/>
          </p:nvPr>
        </p:nvPicPr>
        <p:blipFill>
          <a:blip r:embed="rId2"/>
          <a:stretch>
            <a:fillRect/>
          </a:stretch>
        </p:blipFill>
        <p:spPr>
          <a:xfrm>
            <a:off x="1691640" y="1556385"/>
            <a:ext cx="5494655" cy="4506595"/>
          </a:xfrm>
          <a:prstGeom prst="rect">
            <a:avLst/>
          </a:prstGeom>
          <a:noFill/>
          <a:ln w="9525">
            <a:noFill/>
          </a:ln>
        </p:spPr>
      </p:pic>
      <p:sp>
        <p:nvSpPr>
          <p:cNvPr id="2" name="Text Box 1"/>
          <p:cNvSpPr txBox="1"/>
          <p:nvPr/>
        </p:nvSpPr>
        <p:spPr>
          <a:xfrm>
            <a:off x="971550" y="6308725"/>
            <a:ext cx="7146925" cy="337185"/>
          </a:xfrm>
          <a:prstGeom prst="rect">
            <a:avLst/>
          </a:prstGeom>
          <a:noFill/>
        </p:spPr>
        <p:txBody>
          <a:bodyPr wrap="square" rtlCol="0">
            <a:spAutoFit/>
          </a:bodyPr>
          <a:lstStyle/>
          <a:p>
            <a:r>
              <a:rPr lang="en-US" sz="800">
                <a:latin typeface="Arial" panose="020B0604020202020204" pitchFamily="34" charset="0"/>
                <a:cs typeface="Arial" panose="020B0604020202020204" pitchFamily="34" charset="0"/>
              </a:rPr>
              <a:t>Bendarska-Czerwińska A, Zmarzły N, Morawiec E, Panfil A, Bryś K, Czarniecka J, Ostenda A, Dziobek K, Sagan D, Boroń D, Michalski P, Pallazo-Michalska V, Grabarek BO. Endocrine disorders and fertility and pregnancy: An update. Front Endocrinol (Lausanne). 2023;13:970439.</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8126" t="24651" r="28638" b="43084"/>
          <a:stretch>
            <a:fillRect/>
          </a:stretch>
        </p:blipFill>
        <p:spPr bwMode="auto">
          <a:xfrm>
            <a:off x="395536" y="3717032"/>
            <a:ext cx="8534627"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35105" t="17473" r="16225" b="39416"/>
          <a:stretch>
            <a:fillRect/>
          </a:stretch>
        </p:blipFill>
        <p:spPr bwMode="auto">
          <a:xfrm>
            <a:off x="395536" y="0"/>
            <a:ext cx="8208912" cy="3153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2800" b="1" dirty="0"/>
              <a:t>Palliative radiotherapy of head and neck tumors</a:t>
            </a:r>
          </a:p>
        </p:txBody>
      </p:sp>
      <p:sp>
        <p:nvSpPr>
          <p:cNvPr id="3" name="Content Placeholder 2"/>
          <p:cNvSpPr>
            <a:spLocks noGrp="1"/>
          </p:cNvSpPr>
          <p:nvPr>
            <p:ph idx="1"/>
          </p:nvPr>
        </p:nvSpPr>
        <p:spPr/>
        <p:txBody>
          <a:bodyPr>
            <a:normAutofit/>
          </a:bodyPr>
          <a:lstStyle/>
          <a:p>
            <a:r>
              <a:rPr sz="2000"/>
              <a:t>Locally/locoregionally advanced disease in order to relieve symptoms</a:t>
            </a:r>
          </a:p>
          <a:p>
            <a:r>
              <a:rPr sz="2000"/>
              <a:t>Bleeding</a:t>
            </a:r>
          </a:p>
          <a:p>
            <a:r>
              <a:rPr lang="sr-Latn-RS" sz="2000"/>
              <a:t>P</a:t>
            </a:r>
            <a:r>
              <a:rPr sz="2000"/>
              <a:t>ain</a:t>
            </a:r>
          </a:p>
          <a:p>
            <a:r>
              <a:rPr sz="2000"/>
              <a:t>Obstruction of the aero-digestive tract</a:t>
            </a:r>
          </a:p>
          <a:p>
            <a:r>
              <a:rPr sz="2000"/>
              <a:t>Distant metastases (bones, endocranium)</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sr-Latn-RS" altLang="en-US" sz="2800" b="1">
                <a:latin typeface="Calibri" panose="020F0502020204030204" charset="0"/>
                <a:cs typeface="Calibri" panose="020F0502020204030204" charset="0"/>
              </a:rPr>
              <a:t>Radioprotectors, mitigators and radiation </a:t>
            </a:r>
            <a:r>
              <a:rPr lang="en-US" altLang="sr-Latn-RS" sz="2800" b="1">
                <a:latin typeface="Calibri" panose="020F0502020204030204" charset="0"/>
                <a:cs typeface="Calibri" panose="020F0502020204030204" charset="0"/>
              </a:rPr>
              <a:t>toxicity</a:t>
            </a:r>
            <a:r>
              <a:rPr lang="sr-Latn-RS" altLang="en-US" sz="2800" b="1">
                <a:latin typeface="Calibri" panose="020F0502020204030204" charset="0"/>
                <a:cs typeface="Calibri" panose="020F0502020204030204" charset="0"/>
              </a:rPr>
              <a:t> therapy</a:t>
            </a:r>
          </a:p>
        </p:txBody>
      </p:sp>
      <p:pic>
        <p:nvPicPr>
          <p:cNvPr id="107" name="Content Placeholder 106"/>
          <p:cNvPicPr>
            <a:picLocks noGrp="1" noChangeAspect="1"/>
          </p:cNvPicPr>
          <p:nvPr>
            <p:ph idx="1"/>
          </p:nvPr>
        </p:nvPicPr>
        <p:blipFill>
          <a:blip r:embed="rId2"/>
          <a:stretch>
            <a:fillRect/>
          </a:stretch>
        </p:blipFill>
        <p:spPr>
          <a:xfrm>
            <a:off x="1310005" y="1268730"/>
            <a:ext cx="6524625" cy="5206365"/>
          </a:xfrm>
          <a:prstGeom prst="rect">
            <a:avLst/>
          </a:prstGeom>
          <a:noFill/>
          <a:ln w="9525">
            <a:noFill/>
          </a:ln>
        </p:spPr>
      </p:pic>
      <p:sp>
        <p:nvSpPr>
          <p:cNvPr id="7" name="Text Box 6"/>
          <p:cNvSpPr txBox="1"/>
          <p:nvPr/>
        </p:nvSpPr>
        <p:spPr>
          <a:xfrm>
            <a:off x="1187450" y="6525260"/>
            <a:ext cx="7262495" cy="213995"/>
          </a:xfrm>
          <a:prstGeom prst="rect">
            <a:avLst/>
          </a:prstGeom>
          <a:noFill/>
        </p:spPr>
        <p:txBody>
          <a:bodyPr wrap="square" rtlCol="0">
            <a:spAutoFit/>
          </a:bodyPr>
          <a:lstStyle/>
          <a:p>
            <a:r>
              <a:rPr lang="en-US" sz="800">
                <a:latin typeface="Arial" panose="020B0604020202020204" pitchFamily="34" charset="0"/>
                <a:cs typeface="Arial" panose="020B0604020202020204" pitchFamily="34" charset="0"/>
              </a:rPr>
              <a:t>Mun, GI., Kim, S., Choi, E. et al. Pharmacology of natural radioprotectors. Arch. Pharm. Res. 41, 1033–1050 (2018).</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sr-Latn-RS" altLang="en-US" sz="2800" b="1">
                <a:latin typeface="Calibri" panose="020F0502020204030204" charset="0"/>
                <a:cs typeface="Calibri" panose="020F0502020204030204" charset="0"/>
              </a:rPr>
              <a:t>Radioprotectors and mitigators</a:t>
            </a:r>
          </a:p>
        </p:txBody>
      </p:sp>
      <p:sp>
        <p:nvSpPr>
          <p:cNvPr id="7" name="Text Box 6"/>
          <p:cNvSpPr txBox="1"/>
          <p:nvPr/>
        </p:nvSpPr>
        <p:spPr>
          <a:xfrm>
            <a:off x="1187450" y="6525260"/>
            <a:ext cx="7262495" cy="213995"/>
          </a:xfrm>
          <a:prstGeom prst="rect">
            <a:avLst/>
          </a:prstGeom>
          <a:noFill/>
        </p:spPr>
        <p:txBody>
          <a:bodyPr wrap="square" rtlCol="0">
            <a:spAutoFit/>
          </a:bodyPr>
          <a:lstStyle/>
          <a:p>
            <a:r>
              <a:rPr lang="en-US" sz="800">
                <a:latin typeface="Arial" panose="020B0604020202020204" pitchFamily="34" charset="0"/>
                <a:cs typeface="Arial" panose="020B0604020202020204" pitchFamily="34" charset="0"/>
              </a:rPr>
              <a:t>Mun, GI., Kim, S., Choi, E. et al. Pharmacology of natural radioprotectors. Arch. Pharm. Res. 41, 1033–1050 (2018).</a:t>
            </a:r>
          </a:p>
        </p:txBody>
      </p:sp>
      <p:pic>
        <p:nvPicPr>
          <p:cNvPr id="108" name="Content Placeholder 107"/>
          <p:cNvPicPr>
            <a:picLocks noGrp="1" noChangeAspect="1"/>
          </p:cNvPicPr>
          <p:nvPr>
            <p:ph idx="1"/>
          </p:nvPr>
        </p:nvPicPr>
        <p:blipFill>
          <a:blip r:embed="rId2"/>
          <a:stretch>
            <a:fillRect/>
          </a:stretch>
        </p:blipFill>
        <p:spPr>
          <a:xfrm>
            <a:off x="1118553" y="1514793"/>
            <a:ext cx="6524625" cy="4314825"/>
          </a:xfrm>
          <a:prstGeom prst="rect">
            <a:avLst/>
          </a:prstGeom>
          <a:noFill/>
          <a:ln w="9525">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sr-Latn-RS" altLang="en-US" sz="2800" b="1"/>
              <a:t>Treatment of manifestations of radiation toxicity</a:t>
            </a:r>
          </a:p>
        </p:txBody>
      </p:sp>
      <p:sp>
        <p:nvSpPr>
          <p:cNvPr id="7" name="Content Placeholder 6"/>
          <p:cNvSpPr>
            <a:spLocks noGrp="1"/>
          </p:cNvSpPr>
          <p:nvPr>
            <p:ph idx="1"/>
          </p:nvPr>
        </p:nvSpPr>
        <p:spPr>
          <a:xfrm>
            <a:off x="457200" y="1700530"/>
            <a:ext cx="8229600" cy="4024630"/>
          </a:xfrm>
        </p:spPr>
        <p:txBody>
          <a:bodyPr>
            <a:normAutofit lnSpcReduction="10000"/>
          </a:bodyPr>
          <a:lstStyle/>
          <a:p>
            <a:r>
              <a:rPr lang="sr-Latn-RS" altLang="en-US" sz="2000"/>
              <a:t>Assessment of the presence and intensity of toxicity (definition of </a:t>
            </a:r>
            <a:r>
              <a:rPr lang="en-US" altLang="sr-Latn-RS" sz="2000"/>
              <a:t>toxicity grade</a:t>
            </a:r>
            <a:r>
              <a:rPr lang="sr-Latn-RS" altLang="en-US" sz="2000"/>
              <a:t>)</a:t>
            </a:r>
          </a:p>
          <a:p>
            <a:r>
              <a:rPr lang="sr-Latn-RS" altLang="en-US" sz="2000"/>
              <a:t>Defining the type of toxicity (acute or chronic)</a:t>
            </a:r>
          </a:p>
          <a:p>
            <a:r>
              <a:rPr lang="sr-Latn-RS" altLang="en-US" sz="2000"/>
              <a:t>Analysis of interaction with other therapeutic treatment modalities</a:t>
            </a:r>
          </a:p>
          <a:p>
            <a:r>
              <a:rPr lang="sr-Latn-RS" altLang="en-US" sz="2000"/>
              <a:t>Procedure depending on the </a:t>
            </a:r>
            <a:r>
              <a:rPr lang="en-US" altLang="sr-Latn-RS" sz="2000">
                <a:sym typeface="+mn-ea"/>
              </a:rPr>
              <a:t>toxicity grade </a:t>
            </a:r>
            <a:r>
              <a:rPr lang="sr-Latn-RS" altLang="en-US" sz="2000"/>
              <a:t>(follow-up under increased patient supervision, symptomatic treatment and continuation of RT, pause in RT treatment, hospital treatment of complications)</a:t>
            </a:r>
          </a:p>
          <a:p>
            <a:pPr marL="0" indent="0">
              <a:buNone/>
            </a:pPr>
            <a:endParaRPr lang="sr-Latn-RS" altLang="en-US" sz="2000"/>
          </a:p>
          <a:p>
            <a:pPr marL="0" indent="0">
              <a:buNone/>
            </a:pPr>
            <a:r>
              <a:rPr lang="sr-Latn-RS" altLang="en-US" sz="2000" b="1" u="sng"/>
              <a:t>Reduction of toxicity intensity</a:t>
            </a:r>
          </a:p>
          <a:p>
            <a:r>
              <a:rPr lang="sr-Latn-RS" altLang="en-US" sz="2000"/>
              <a:t>Preventive measures</a:t>
            </a:r>
          </a:p>
          <a:p>
            <a:r>
              <a:rPr lang="sr-Latn-RS" altLang="en-US" sz="2000"/>
              <a:t>National and institutional protocols for the treatment of radiation toxicity</a:t>
            </a:r>
          </a:p>
          <a:p>
            <a:r>
              <a:rPr lang="sr-Latn-RS" altLang="en-US" sz="2000"/>
              <a:t>European and world protocols for the treatment of radiation toxicity</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RS" dirty="0" smtClean="0"/>
              <a:t>THANK YOU FOR YOUR ATTENTION!</a:t>
            </a:r>
          </a:p>
        </p:txBody>
      </p:sp>
      <p:pic>
        <p:nvPicPr>
          <p:cNvPr id="45058" name="Picture 2"/>
          <p:cNvPicPr>
            <a:picLocks noGrp="1" noChangeAspect="1" noChangeArrowheads="1"/>
          </p:cNvPicPr>
          <p:nvPr>
            <p:ph idx="1"/>
          </p:nvPr>
        </p:nvPicPr>
        <p:blipFill rotWithShape="1">
          <a:blip r:embed="rId2" cstate="print">
            <a:extLst>
              <a:ext uri="{28A0092B-C50C-407E-A947-70E740481C1C}">
                <a14:useLocalDpi xmlns:a14="http://schemas.microsoft.com/office/drawing/2010/main" val="0"/>
              </a:ext>
            </a:extLst>
          </a:blip>
          <a:srcRect b="7838"/>
          <a:stretch>
            <a:fillRect/>
          </a:stretch>
        </p:blipFill>
        <p:spPr bwMode="auto">
          <a:xfrm>
            <a:off x="1115616" y="1916832"/>
            <a:ext cx="7029011" cy="417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sr-Latn-RS" altLang="en-US" sz="3110" b="1"/>
              <a:t>Prohemostatic palliative radiotherapy</a:t>
            </a:r>
          </a:p>
        </p:txBody>
      </p:sp>
      <p:sp>
        <p:nvSpPr>
          <p:cNvPr id="5" name="Text Placeholder 4"/>
          <p:cNvSpPr>
            <a:spLocks noGrp="1"/>
          </p:cNvSpPr>
          <p:nvPr>
            <p:ph type="body" idx="1"/>
          </p:nvPr>
        </p:nvSpPr>
        <p:spPr>
          <a:xfrm>
            <a:off x="457200" y="2787015"/>
            <a:ext cx="8229600" cy="1711325"/>
          </a:xfrm>
        </p:spPr>
        <p:txBody>
          <a:bodyPr/>
          <a:lstStyle/>
          <a:p>
            <a:r>
              <a:rPr lang="sr-Latn-RS" altLang="en-US" sz="2000"/>
              <a:t>Bladder cancer with massive hematuria</a:t>
            </a:r>
          </a:p>
          <a:p>
            <a:r>
              <a:rPr lang="sr-Latn-RS" altLang="en-US" sz="2000"/>
              <a:t>Massive bleeding in gynecological </a:t>
            </a:r>
            <a:r>
              <a:rPr lang="sr-Latn-RS" altLang="en-US" sz="2000">
                <a:sym typeface="+mn-ea"/>
              </a:rPr>
              <a:t>cancer patients</a:t>
            </a:r>
            <a:endParaRPr lang="sr-Latn-RS" altLang="en-US" sz="2000"/>
          </a:p>
          <a:p>
            <a:r>
              <a:rPr lang="sr-Latn-RS" altLang="en-US" sz="2000"/>
              <a:t>Rectorage</a:t>
            </a:r>
          </a:p>
          <a:p>
            <a:r>
              <a:rPr lang="sr-Latn-RS" altLang="en-US" sz="2000"/>
              <a:t>Hemoptysis</a:t>
            </a:r>
          </a:p>
        </p:txBody>
      </p:sp>
      <p:sp>
        <p:nvSpPr>
          <p:cNvPr id="6" name="Text Box 5"/>
          <p:cNvSpPr txBox="1"/>
          <p:nvPr/>
        </p:nvSpPr>
        <p:spPr>
          <a:xfrm>
            <a:off x="3414395" y="1988820"/>
            <a:ext cx="1755775" cy="368300"/>
          </a:xfrm>
          <a:prstGeom prst="rect">
            <a:avLst/>
          </a:prstGeom>
          <a:noFill/>
          <a:ln>
            <a:gradFill>
              <a:gsLst>
                <a:gs pos="0">
                  <a:srgbClr val="007BD3"/>
                </a:gs>
                <a:gs pos="100000">
                  <a:srgbClr val="034373"/>
                </a:gs>
              </a:gsLst>
            </a:gradFill>
          </a:ln>
        </p:spPr>
        <p:txBody>
          <a:bodyPr wrap="square" rtlCol="0">
            <a:spAutoFit/>
          </a:bodyPr>
          <a:lstStyle/>
          <a:p>
            <a:r>
              <a:rPr lang="sr-Latn-RS" altLang="en-US"/>
              <a:t>BT and/or EBRT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4384</Words>
  <Application>Microsoft Office PowerPoint</Application>
  <PresentationFormat>On-screen Show (4:3)</PresentationFormat>
  <Paragraphs>463</Paragraphs>
  <Slides>83</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83</vt:i4>
      </vt:variant>
    </vt:vector>
  </HeadingPairs>
  <TitlesOfParts>
    <vt:vector size="89" baseType="lpstr">
      <vt:lpstr>Arial</vt:lpstr>
      <vt:lpstr>Calibri</vt:lpstr>
      <vt:lpstr>STXingkai</vt:lpstr>
      <vt:lpstr>Times New Roman</vt:lpstr>
      <vt:lpstr>Wingdings</vt:lpstr>
      <vt:lpstr>Office Theme</vt:lpstr>
      <vt:lpstr>UNIVERSITY OF KRAGUJEVAC  FACULTY OF MEDICAL SCIENCES    </vt:lpstr>
      <vt:lpstr>Palliative radiotherapy </vt:lpstr>
      <vt:lpstr>Emergency situations in radiotherapy</vt:lpstr>
      <vt:lpstr>Bone metastases</vt:lpstr>
      <vt:lpstr>CNS metastasis radiotherapy</vt:lpstr>
      <vt:lpstr>CNS metastasis radiotherapy</vt:lpstr>
      <vt:lpstr>Palliative radiotherapy of the chest</vt:lpstr>
      <vt:lpstr>Palliative radiotherapy of head and neck tumors</vt:lpstr>
      <vt:lpstr>Prohemostatic palliative radiotherapy</vt:lpstr>
      <vt:lpstr>PowerPoint Presentation</vt:lpstr>
      <vt:lpstr>Challenges in radiotherapy treatment in the elderly</vt:lpstr>
      <vt:lpstr>Radiotherapy specifics in the geriatric population</vt:lpstr>
      <vt:lpstr>    </vt:lpstr>
      <vt:lpstr>The most common tumors in children</vt:lpstr>
      <vt:lpstr>Epidemiology</vt:lpstr>
      <vt:lpstr>In 2015, a total of 360,114 childhood cancers were diagnosed in the world, of which 54% were diagnosed in Asia and 28% in Africa.</vt:lpstr>
      <vt:lpstr>PowerPoint Presentation</vt:lpstr>
      <vt:lpstr>Incidence trends of pediatric tumors</vt:lpstr>
      <vt:lpstr>PowerPoint Presentation</vt:lpstr>
      <vt:lpstr>Radiotherapy of tumors in children - general aspects</vt:lpstr>
      <vt:lpstr>PowerPoint Presentation</vt:lpstr>
      <vt:lpstr>PowerPoint Presentation</vt:lpstr>
      <vt:lpstr>PowerPoint Presentation</vt:lpstr>
      <vt:lpstr>Leukemias in childhood</vt:lpstr>
      <vt:lpstr>Treatment of leukemia</vt:lpstr>
      <vt:lpstr>Cranial and craniospinal radiotherapy in leukemia patients</vt:lpstr>
      <vt:lpstr>PowerPoint Presentation</vt:lpstr>
      <vt:lpstr>Testicular radiotherapy in leukemia patients</vt:lpstr>
      <vt:lpstr>Hodgkin's lymphoma in childhood</vt:lpstr>
      <vt:lpstr>PowerPoint Presentation</vt:lpstr>
      <vt:lpstr>Tumors of the central nervous system in childhood</vt:lpstr>
      <vt:lpstr>Frequency of certain tumors of the CNS in children</vt:lpstr>
      <vt:lpstr>Low-grade gliomas  </vt:lpstr>
      <vt:lpstr>Radiotherapy techniques for low-grade gliomas</vt:lpstr>
      <vt:lpstr>PowerPoint Presentation</vt:lpstr>
      <vt:lpstr>Medulloblastoma</vt:lpstr>
      <vt:lpstr>Medulloblastoma</vt:lpstr>
      <vt:lpstr>More recent studies also consider prognostic groups: standard and high risk</vt:lpstr>
      <vt:lpstr>Craniospinal radiotherapy (CSRT) of medulloblastoma</vt:lpstr>
      <vt:lpstr>PowerPoint Presentation</vt:lpstr>
      <vt:lpstr>PowerPoint Presentation</vt:lpstr>
      <vt:lpstr>PowerPoint Presentation</vt:lpstr>
      <vt:lpstr>PowerPoint Presentation</vt:lpstr>
      <vt:lpstr>PowerPoint Presentation</vt:lpstr>
      <vt:lpstr>Tumors of the brainstem</vt:lpstr>
      <vt:lpstr>PowerPoint Presentation</vt:lpstr>
      <vt:lpstr>Brainstem tumors</vt:lpstr>
      <vt:lpstr>Radiotherapy techniques</vt:lpstr>
      <vt:lpstr>Rhabdomyosarcoma (RMS) in childhood</vt:lpstr>
      <vt:lpstr>Intergroup Rhabdomyosarcoma  Studies  (IRS)</vt:lpstr>
      <vt:lpstr>Treatment of rhabdomyosarcoma in childhood</vt:lpstr>
      <vt:lpstr>PowerPoint Presentation</vt:lpstr>
      <vt:lpstr>Bone tumors in children</vt:lpstr>
      <vt:lpstr>Bone tumors in children</vt:lpstr>
      <vt:lpstr> RADIOTHERAPY SIDE EFFECTS</vt:lpstr>
      <vt:lpstr>Risk factors for acute and chronic radiation toxicity</vt:lpstr>
      <vt:lpstr> Radiation toxicity types</vt:lpstr>
      <vt:lpstr>Organs at risk limits</vt:lpstr>
      <vt:lpstr>Efficiency of radiotherapy vs. radiation toxicity</vt:lpstr>
      <vt:lpstr>PowerPoint Presentation</vt:lpstr>
      <vt:lpstr>Radiation toxicity</vt:lpstr>
      <vt:lpstr>Criteria for assessing the presence and intensity of radiotherapy side effects</vt:lpstr>
      <vt:lpstr>Combined treatment modalities and radiation toxicity</vt:lpstr>
      <vt:lpstr>PowerPoint Presentation</vt:lpstr>
      <vt:lpstr>Radiation toxicity</vt:lpstr>
      <vt:lpstr>Adverse effects of CNS radiotherapy</vt:lpstr>
      <vt:lpstr>Radiation toxicity after chest radiotherapy</vt:lpstr>
      <vt:lpstr>Radiodermatitis</vt:lpstr>
      <vt:lpstr>Gastrointestinal radiation toxicity</vt:lpstr>
      <vt:lpstr>Genitourinary radiation toxicity</vt:lpstr>
      <vt:lpstr>Radiation mucositis during radiotherapy of respiratory and gastrointestinal tracts</vt:lpstr>
      <vt:lpstr>PowerPoint Presentation</vt:lpstr>
      <vt:lpstr>Acute radiation parotitis</vt:lpstr>
      <vt:lpstr>Radiation damage to the heart and pericardium</vt:lpstr>
      <vt:lpstr>Radiation myelopathy</vt:lpstr>
      <vt:lpstr>Liver radiation toxicity</vt:lpstr>
      <vt:lpstr>Renal radiation toxicity</vt:lpstr>
      <vt:lpstr>Endocrine system radiation toxicity</vt:lpstr>
      <vt:lpstr>PowerPoint Presentation</vt:lpstr>
      <vt:lpstr>Radioprotectors, mitigators and radiation toxicity therapy</vt:lpstr>
      <vt:lpstr>Radioprotectors and mitigators</vt:lpstr>
      <vt:lpstr>Treatment of manifestations of radiation toxicity</vt:lpstr>
      <vt:lpstr>THANK YOU FOR YOUR ATTENTION!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УНИВЕРЗИТЕТ У КРАГУЈЕВЦУ ФАКУЛТЕТ МЕДИЦИНСКИХ НАУКА</dc:title>
  <dc:creator>Dell</dc:creator>
  <cp:lastModifiedBy>Vladimir Vukomanovic</cp:lastModifiedBy>
  <cp:revision>180</cp:revision>
  <dcterms:created xsi:type="dcterms:W3CDTF">2022-05-20T14:50:00Z</dcterms:created>
  <dcterms:modified xsi:type="dcterms:W3CDTF">2024-08-26T05:47:50Z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AC5A0D7E285545DAB803B2863B92A60E_13</vt:lpwstr>
  </property>
  <property fmtid="{D5CDD505-2E9C-101B-9397-08002B2CF9AE}" pid="3" name="KSOProductBuildVer">
    <vt:lpwstr>1033-12.2.0.17562</vt:lpwstr>
  </property>
</Properties>
</file>